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omments/modernComment_10E_E1D2C18B.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comments/modernComment_11E_63E6B1BF.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handoutMasterIdLst>
    <p:handoutMasterId r:id="rId37"/>
  </p:handoutMasterIdLst>
  <p:sldIdLst>
    <p:sldId id="280" r:id="rId5"/>
    <p:sldId id="399" r:id="rId6"/>
    <p:sldId id="261" r:id="rId7"/>
    <p:sldId id="464" r:id="rId8"/>
    <p:sldId id="1563" r:id="rId9"/>
    <p:sldId id="1573" r:id="rId10"/>
    <p:sldId id="1574" r:id="rId11"/>
    <p:sldId id="290" r:id="rId12"/>
    <p:sldId id="1575" r:id="rId13"/>
    <p:sldId id="313" r:id="rId14"/>
    <p:sldId id="270" r:id="rId15"/>
    <p:sldId id="428" r:id="rId16"/>
    <p:sldId id="263" r:id="rId17"/>
    <p:sldId id="262" r:id="rId18"/>
    <p:sldId id="1561" r:id="rId19"/>
    <p:sldId id="1558" r:id="rId20"/>
    <p:sldId id="415" r:id="rId21"/>
    <p:sldId id="452" r:id="rId22"/>
    <p:sldId id="390" r:id="rId23"/>
    <p:sldId id="1549" r:id="rId24"/>
    <p:sldId id="1548" r:id="rId25"/>
    <p:sldId id="286" r:id="rId26"/>
    <p:sldId id="423" r:id="rId27"/>
    <p:sldId id="437" r:id="rId28"/>
    <p:sldId id="453" r:id="rId29"/>
    <p:sldId id="467" r:id="rId30"/>
    <p:sldId id="465" r:id="rId31"/>
    <p:sldId id="448" r:id="rId32"/>
    <p:sldId id="468" r:id="rId33"/>
    <p:sldId id="469" r:id="rId34"/>
    <p:sldId id="429" r:id="rId3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6D0C6F-87A0-54F0-6980-38E67EDD827E}" name="Pauli, Elizabeth" initials="PE" userId="S::epauli@cityoftacoma.org::05881b53-3f9a-4436-ac39-c69bbd652a5e" providerId="AD"/>
  <p188:author id="{B6D8CEA9-1A69-D317-7CBB-B48A1CF26FB1}" name="Keskey, Sophia" initials="KS" userId="S::skeskey@cityoftacoma.org::43f88641-9361-4561-bb90-1295eb9e4a58" providerId="AD"/>
  <p188:author id="{82A6BCBD-7241-83CA-307E-5A3556CBD9A0}" name="Johnston, Katie" initials="JK" userId="S::kjohnston2@cityoftacoma.org::ac4ac8d3-67ba-4bcd-9253-fb83c67a71c6" providerId="AD"/>
  <p188:author id="{F053E7DF-E82D-FC8A-4E44-1669E99D51FB}" name="Acabado, Mac" initials="AM" userId="S::MAcabado@cityoftacoma.org::eece83dc-5abe-40ef-be03-d637945444ba" providerId="AD"/>
  <p188:author id="{8FA58BED-43AA-4F1B-08B5-75834D834A5B}" name="Keskey, Sophia" initials="KS" userId="S::SKeskey@cityoftacoma.org::43f88641-9361-4561-bb90-1295eb9e4a58" providerId="AD"/>
  <p188:author id="{1380D1ED-E03E-A182-08BC-4CBE0B66BC64}" name="Bennion, Reid" initials="BR" userId="S::rbennion@cityoftacoma.org::25838e10-a2e5-4291-a000-41e44aba6b0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2E4A"/>
    <a:srgbClr val="CCFFFF"/>
    <a:srgbClr val="99CCFF"/>
    <a:srgbClr val="AEC9E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13EF1B-786F-4A13-8FD8-CD1F3F5AD3BA}" v="4" dt="2024-10-10T20:22:44.284"/>
    <p1510:client id="{7AC585DB-D170-7892-1342-DBB5420CBF22}" v="93" dt="2024-10-09T21:09:44.041"/>
    <p1510:client id="{9964A7A6-AFC1-44DF-8429-9F37AB8F7F8D}" v="11" dt="2024-10-09T23:59:54.267"/>
    <p1510:client id="{B97F03CF-FD46-973D-9EFF-5421B0B96685}" v="49" dt="2024-10-09T23:31:44.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cityoftacoma-my.sharepoint.com/personal/skeskey_cityoftacoma_org/Documents/Keskey%20Task%20Tracker.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ityoftacoma.sharepoint.com/sites/OfficeofManagementBudget/Budget/Budget%20Development/25-26%20Budget%20Development/25-26%20Worksessions/AE%20New%20Priority%20Sort.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cityoftacoma.sharepoint.com/sites/OfficeofManagementBudget/Budget/Budget%20Development/25-26%20Budget%20Development/25-26%20Worksessions/AE%20New%20Priority%20Sort.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https://cityoftacoma-my.sharepoint.com/personal/skeskey_cityoftacoma_org/Documents/Keskey%20Task%20Track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ityoftacoma.sharepoint.com/sites/OfficeofManagementBudget/Budget/Budget%20Development/25-26%20Budget%20Development/25-26%20Worksessions/AE%20New%20Priority%20Sor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ityoftacoma.sharepoint.com/sites/OfficeofManagementBudget/Budget/Budget%20Development/25-26%20Budget%20Development/25-26%20Worksessions/AE%20New%20Priority%20Sor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ityoftacoma.sharepoint.com/sites/OfficeofManagementBudget/Budget/Budget%20Development/25-26%20Budget%20Development/25-26%20Worksessions/AE%20New%20Priority%20Sor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ityoftacoma.sharepoint.com/sites/OfficeofManagementBudget/Budget/Budget%20Development/25-26%20Budget%20Development/25-26%20Worksessions/AE%20New%20Priority%20Sor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ityoftacoma.sharepoint.com/sites/OfficeofManagementBudget/Budget/Budget%20Development/25-26%20Budget%20Development/25-26%20Worksessions/AE%20New%20Priority%20Sor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40595924993627"/>
          <c:y val="6.8046389313907149E-2"/>
          <c:w val="0.74947936660503067"/>
          <c:h val="0.66284875450752301"/>
        </c:manualLayout>
      </c:layout>
      <c:barChart>
        <c:barDir val="col"/>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accent3"/>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Sheet2!$A$3:$A$5</c:f>
              <c:strCache>
                <c:ptCount val="3"/>
                <c:pt idx="0">
                  <c:v>Addressing homelessness</c:v>
                </c:pt>
                <c:pt idx="1">
                  <c:v>Housing affordability</c:v>
                </c:pt>
                <c:pt idx="2">
                  <c:v>Community safety</c:v>
                </c:pt>
              </c:strCache>
            </c:strRef>
          </c:cat>
          <c:val>
            <c:numRef>
              <c:f>Sheet2!$B$3:$B$5</c:f>
              <c:numCache>
                <c:formatCode>0%</c:formatCode>
                <c:ptCount val="3"/>
                <c:pt idx="0">
                  <c:v>0.7</c:v>
                </c:pt>
                <c:pt idx="1">
                  <c:v>0.54</c:v>
                </c:pt>
                <c:pt idx="2">
                  <c:v>0.51</c:v>
                </c:pt>
              </c:numCache>
            </c:numRef>
          </c:val>
          <c:extLst>
            <c:ext xmlns:c16="http://schemas.microsoft.com/office/drawing/2014/chart" uri="{C3380CC4-5D6E-409C-BE32-E72D297353CC}">
              <c16:uniqueId val="{00000000-5C98-4257-9430-33886A5FF41E}"/>
            </c:ext>
          </c:extLst>
        </c:ser>
        <c:dLbls>
          <c:showLegendKey val="0"/>
          <c:showVal val="0"/>
          <c:showCatName val="0"/>
          <c:showSerName val="0"/>
          <c:showPercent val="0"/>
          <c:showBubbleSize val="0"/>
        </c:dLbls>
        <c:gapWidth val="82"/>
        <c:axId val="1402958752"/>
        <c:axId val="1402682832"/>
      </c:barChart>
      <c:catAx>
        <c:axId val="1402958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3"/>
                </a:solidFill>
                <a:latin typeface="+mn-lt"/>
                <a:ea typeface="+mn-ea"/>
                <a:cs typeface="+mn-cs"/>
              </a:defRPr>
            </a:pPr>
            <a:endParaRPr lang="en-US"/>
          </a:p>
        </c:txPr>
        <c:crossAx val="1402682832"/>
        <c:crosses val="autoZero"/>
        <c:auto val="1"/>
        <c:lblAlgn val="ctr"/>
        <c:lblOffset val="100"/>
        <c:noMultiLvlLbl val="0"/>
      </c:catAx>
      <c:valAx>
        <c:axId val="140268283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accent3"/>
                    </a:solidFill>
                    <a:latin typeface="+mn-lt"/>
                    <a:ea typeface="+mn-ea"/>
                    <a:cs typeface="+mn-cs"/>
                  </a:defRPr>
                </a:pPr>
                <a:r>
                  <a:rPr lang="en-US"/>
                  <a:t>Percentage of respondents</a:t>
                </a:r>
              </a:p>
            </c:rich>
          </c:tx>
          <c:layout>
            <c:manualLayout>
              <c:xMode val="edge"/>
              <c:yMode val="edge"/>
              <c:x val="1.6778523489932886E-2"/>
              <c:y val="7.8998116584759595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accent3"/>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3"/>
                </a:solidFill>
                <a:latin typeface="+mn-lt"/>
                <a:ea typeface="+mn-ea"/>
                <a:cs typeface="+mn-cs"/>
              </a:defRPr>
            </a:pPr>
            <a:endParaRPr lang="en-US"/>
          </a:p>
        </c:txPr>
        <c:crossAx val="1402958752"/>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accent3"/>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[AE New Priority Sort.xlsx]Visuals!PivotTable6</c:name>
    <c:fmtId val="1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s>
    <c:plotArea>
      <c:layout>
        <c:manualLayout>
          <c:layoutTarget val="inner"/>
          <c:xMode val="edge"/>
          <c:yMode val="edge"/>
          <c:x val="0.21165924367789674"/>
          <c:y val="0.19140627135365951"/>
          <c:w val="0.57240791705455718"/>
          <c:h val="0.80859372864634049"/>
        </c:manualLayout>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24680680843813"/>
          <c:y val="0.13193126586259032"/>
          <c:w val="0.54694582670496461"/>
          <c:h val="0.7750189924655566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200-4ABF-9E30-BE536EF360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200-4ABF-9E30-BE536EF360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200-4ABF-9E30-BE536EF360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200-4ABF-9E30-BE536EF3609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200-4ABF-9E30-BE536EF3609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200-4ABF-9E30-BE536EF3609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200-4ABF-9E30-BE536EF36093}"/>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200-4ABF-9E30-BE536EF36093}"/>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200-4ABF-9E30-BE536EF36093}"/>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B200-4ABF-9E30-BE536EF36093}"/>
              </c:ext>
            </c:extLst>
          </c:dPt>
          <c:dLbls>
            <c:dLbl>
              <c:idx val="0"/>
              <c:layout>
                <c:manualLayout>
                  <c:x val="-1.5171325198418946E-2"/>
                  <c:y val="0.1301931873796432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200-4ABF-9E30-BE536EF36093}"/>
                </c:ext>
              </c:extLst>
            </c:dLbl>
            <c:dLbl>
              <c:idx val="1"/>
              <c:layout>
                <c:manualLayout>
                  <c:x val="1.088469021844545E-2"/>
                  <c:y val="2.920518644130666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200-4ABF-9E30-BE536EF36093}"/>
                </c:ext>
              </c:extLst>
            </c:dLbl>
            <c:dLbl>
              <c:idx val="2"/>
              <c:layout>
                <c:manualLayout>
                  <c:x val="-3.9627008144817732E-2"/>
                  <c:y val="0.1253230041167203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200-4ABF-9E30-BE536EF36093}"/>
                </c:ext>
              </c:extLst>
            </c:dLbl>
            <c:dLbl>
              <c:idx val="3"/>
              <c:layout>
                <c:manualLayout>
                  <c:x val="-8.1210815503252126E-2"/>
                  <c:y val="0.14812166762120049"/>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200-4ABF-9E30-BE536EF36093}"/>
                </c:ext>
              </c:extLst>
            </c:dLbl>
            <c:dLbl>
              <c:idx val="4"/>
              <c:layout>
                <c:manualLayout>
                  <c:x val="-0.25630111080373608"/>
                  <c:y val="6.3625277653964876E-2"/>
                </c:manualLayout>
              </c:layout>
              <c:showLegendKey val="0"/>
              <c:showVal val="1"/>
              <c:showCatName val="1"/>
              <c:showSerName val="0"/>
              <c:showPercent val="1"/>
              <c:showBubbleSize val="0"/>
              <c:extLst>
                <c:ext xmlns:c15="http://schemas.microsoft.com/office/drawing/2012/chart" uri="{CE6537A1-D6FC-4f65-9D91-7224C49458BB}">
                  <c15:layout>
                    <c:manualLayout>
                      <c:w val="0.14441581820287436"/>
                      <c:h val="0.14819981298799265"/>
                    </c:manualLayout>
                  </c15:layout>
                </c:ext>
                <c:ext xmlns:c16="http://schemas.microsoft.com/office/drawing/2014/chart" uri="{C3380CC4-5D6E-409C-BE32-E72D297353CC}">
                  <c16:uniqueId val="{00000009-B200-4ABF-9E30-BE536EF36093}"/>
                </c:ext>
              </c:extLst>
            </c:dLbl>
            <c:dLbl>
              <c:idx val="5"/>
              <c:layout>
                <c:manualLayout>
                  <c:x val="-0.1975920890977797"/>
                  <c:y val="1.0395012663908344E-2"/>
                </c:manualLayout>
              </c:layout>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228439581088176"/>
                      <c:h val="9.1088030969607492E-2"/>
                    </c:manualLayout>
                  </c15:layout>
                </c:ext>
                <c:ext xmlns:c16="http://schemas.microsoft.com/office/drawing/2014/chart" uri="{C3380CC4-5D6E-409C-BE32-E72D297353CC}">
                  <c16:uniqueId val="{0000000B-B200-4ABF-9E30-BE536EF36093}"/>
                </c:ext>
              </c:extLst>
            </c:dLbl>
            <c:dLbl>
              <c:idx val="7"/>
              <c:layout>
                <c:manualLayout>
                  <c:x val="0.23517319031389822"/>
                  <c:y val="2.15608853320915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200-4ABF-9E30-BE536EF36093}"/>
                </c:ext>
              </c:extLst>
            </c:dLbl>
            <c:dLbl>
              <c:idx val="8"/>
              <c:delete val="1"/>
              <c:extLst>
                <c:ext xmlns:c15="http://schemas.microsoft.com/office/drawing/2012/chart" uri="{CE6537A1-D6FC-4f65-9D91-7224C49458BB}"/>
                <c:ext xmlns:c16="http://schemas.microsoft.com/office/drawing/2014/chart" uri="{C3380CC4-5D6E-409C-BE32-E72D297353CC}">
                  <c16:uniqueId val="{00000011-B200-4ABF-9E30-BE536EF36093}"/>
                </c:ext>
              </c:extLst>
            </c:dLbl>
            <c:dLbl>
              <c:idx val="9"/>
              <c:delete val="1"/>
              <c:extLst>
                <c:ext xmlns:c15="http://schemas.microsoft.com/office/drawing/2012/chart" uri="{CE6537A1-D6FC-4f65-9D91-7224C49458BB}"/>
                <c:ext xmlns:c16="http://schemas.microsoft.com/office/drawing/2014/chart" uri="{C3380CC4-5D6E-409C-BE32-E72D297353CC}">
                  <c16:uniqueId val="{00000013-B200-4ABF-9E30-BE536EF3609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Visuals!$J$91:$J$100</c:f>
              <c:strCache>
                <c:ptCount val="10"/>
                <c:pt idx="0">
                  <c:v> Personnel Services </c:v>
                </c:pt>
                <c:pt idx="1">
                  <c:v> Internal Transfers </c:v>
                </c:pt>
                <c:pt idx="2">
                  <c:v> Indirect Costs </c:v>
                </c:pt>
                <c:pt idx="3">
                  <c:v> External Services </c:v>
                </c:pt>
                <c:pt idx="4">
                  <c:v> Debt Service </c:v>
                </c:pt>
                <c:pt idx="5">
                  <c:v> Operating Expenses </c:v>
                </c:pt>
                <c:pt idx="6">
                  <c:v> Employee-Related Costs </c:v>
                </c:pt>
                <c:pt idx="7">
                  <c:v> Claims and Premiums </c:v>
                </c:pt>
                <c:pt idx="8">
                  <c:v> Reserves </c:v>
                </c:pt>
                <c:pt idx="9">
                  <c:v> Taxes </c:v>
                </c:pt>
              </c:strCache>
            </c:strRef>
          </c:cat>
          <c:val>
            <c:numRef>
              <c:f>Visuals!$K$91:$K$100</c:f>
              <c:numCache>
                <c:formatCode>_("$"* #,##0.0_);_("$"* \(#,##0.0\);_("$"* "-"??_);_(@_)</c:formatCode>
                <c:ptCount val="10"/>
                <c:pt idx="0">
                  <c:v>377.03407096000007</c:v>
                </c:pt>
                <c:pt idx="1">
                  <c:v>100.09378715999999</c:v>
                </c:pt>
                <c:pt idx="2">
                  <c:v>95.993861350000103</c:v>
                </c:pt>
                <c:pt idx="3">
                  <c:v>33.043131190000004</c:v>
                </c:pt>
                <c:pt idx="4">
                  <c:v>16.660388910000002</c:v>
                </c:pt>
                <c:pt idx="5">
                  <c:v>15.802411470000006</c:v>
                </c:pt>
                <c:pt idx="6">
                  <c:v>2.4675954200000003</c:v>
                </c:pt>
                <c:pt idx="7">
                  <c:v>0.126</c:v>
                </c:pt>
                <c:pt idx="8">
                  <c:v>2.8869999999999998E-3</c:v>
                </c:pt>
                <c:pt idx="9">
                  <c:v>2.9999999999999997E-4</c:v>
                </c:pt>
              </c:numCache>
            </c:numRef>
          </c:val>
          <c:extLst>
            <c:ext xmlns:c16="http://schemas.microsoft.com/office/drawing/2014/chart" uri="{C3380CC4-5D6E-409C-BE32-E72D297353CC}">
              <c16:uniqueId val="{00000014-B200-4ABF-9E30-BE536EF360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97035632922046"/>
          <c:y val="3.8145195956281054E-2"/>
          <c:w val="0.85429171681582627"/>
          <c:h val="0.77197064747071187"/>
        </c:manualLayout>
      </c:layout>
      <c:barChart>
        <c:barDir val="col"/>
        <c:grouping val="clustered"/>
        <c:varyColors val="0"/>
        <c:ser>
          <c:idx val="0"/>
          <c:order val="0"/>
          <c:tx>
            <c:strRef>
              <c:f>Sheet1!$B$1</c:f>
              <c:strCache>
                <c:ptCount val="1"/>
                <c:pt idx="0">
                  <c:v>Revenues </c:v>
                </c:pt>
              </c:strCache>
            </c:strRef>
          </c:tx>
          <c:spPr>
            <a:solidFill>
              <a:schemeClr val="accent1"/>
            </a:solidFill>
            <a:ln>
              <a:noFill/>
            </a:ln>
            <a:effectLst/>
          </c:spPr>
          <c:invertIfNegative val="0"/>
          <c:cat>
            <c:numRef>
              <c:f>Sheet1!$A$2:$A$3</c:f>
              <c:numCache>
                <c:formatCode>General</c:formatCode>
                <c:ptCount val="2"/>
                <c:pt idx="0">
                  <c:v>2025</c:v>
                </c:pt>
                <c:pt idx="1">
                  <c:v>2026</c:v>
                </c:pt>
              </c:numCache>
            </c:numRef>
          </c:cat>
          <c:val>
            <c:numRef>
              <c:f>Sheet1!$B$2:$B$3</c:f>
              <c:numCache>
                <c:formatCode>"$"#,##0</c:formatCode>
                <c:ptCount val="2"/>
                <c:pt idx="0">
                  <c:v>314380589</c:v>
                </c:pt>
                <c:pt idx="1">
                  <c:v>317976857</c:v>
                </c:pt>
              </c:numCache>
            </c:numRef>
          </c:val>
          <c:extLst>
            <c:ext xmlns:c16="http://schemas.microsoft.com/office/drawing/2014/chart" uri="{C3380CC4-5D6E-409C-BE32-E72D297353CC}">
              <c16:uniqueId val="{00000000-DB98-4D30-8518-A4FE9720CCC2}"/>
            </c:ext>
          </c:extLst>
        </c:ser>
        <c:ser>
          <c:idx val="1"/>
          <c:order val="1"/>
          <c:tx>
            <c:strRef>
              <c:f>Sheet1!$C$1</c:f>
              <c:strCache>
                <c:ptCount val="1"/>
                <c:pt idx="0">
                  <c:v>Expenses </c:v>
                </c:pt>
              </c:strCache>
            </c:strRef>
          </c:tx>
          <c:spPr>
            <a:solidFill>
              <a:schemeClr val="accent3"/>
            </a:solidFill>
            <a:ln>
              <a:noFill/>
            </a:ln>
            <a:effectLst/>
          </c:spPr>
          <c:invertIfNegative val="0"/>
          <c:cat>
            <c:numRef>
              <c:f>Sheet1!$A$2:$A$3</c:f>
              <c:numCache>
                <c:formatCode>General</c:formatCode>
                <c:ptCount val="2"/>
                <c:pt idx="0">
                  <c:v>2025</c:v>
                </c:pt>
                <c:pt idx="1">
                  <c:v>2026</c:v>
                </c:pt>
              </c:numCache>
            </c:numRef>
          </c:cat>
          <c:val>
            <c:numRef>
              <c:f>Sheet1!$C$2:$C$3</c:f>
              <c:numCache>
                <c:formatCode>"$"#,##0</c:formatCode>
                <c:ptCount val="2"/>
                <c:pt idx="0" formatCode="&quot;$&quot;#,##0_);[Red]\(&quot;$&quot;#,##0\)">
                  <c:v>314380592</c:v>
                </c:pt>
                <c:pt idx="1">
                  <c:v>326843840</c:v>
                </c:pt>
              </c:numCache>
            </c:numRef>
          </c:val>
          <c:extLst>
            <c:ext xmlns:c16="http://schemas.microsoft.com/office/drawing/2014/chart" uri="{C3380CC4-5D6E-409C-BE32-E72D297353CC}">
              <c16:uniqueId val="{00000001-DB98-4D30-8518-A4FE9720CCC2}"/>
            </c:ext>
          </c:extLst>
        </c:ser>
        <c:ser>
          <c:idx val="2"/>
          <c:order val="2"/>
          <c:tx>
            <c:strRef>
              <c:f>Sheet1!$D$1</c:f>
              <c:strCache>
                <c:ptCount val="1"/>
                <c:pt idx="0">
                  <c:v>Use of Cash</c:v>
                </c:pt>
              </c:strCache>
            </c:strRef>
          </c:tx>
          <c:spPr>
            <a:solidFill>
              <a:schemeClr val="accent3"/>
            </a:solidFill>
            <a:ln>
              <a:noFill/>
            </a:ln>
            <a:effectLst/>
          </c:spPr>
          <c:invertIfNegative val="0"/>
          <c:cat>
            <c:numRef>
              <c:f>Sheet1!$A$2:$A$3</c:f>
              <c:numCache>
                <c:formatCode>General</c:formatCode>
                <c:ptCount val="2"/>
                <c:pt idx="0">
                  <c:v>2025</c:v>
                </c:pt>
                <c:pt idx="1">
                  <c:v>2026</c:v>
                </c:pt>
              </c:numCache>
            </c:numRef>
          </c:cat>
          <c:val>
            <c:numRef>
              <c:f>Sheet1!$D$2:$D$3</c:f>
              <c:numCache>
                <c:formatCode>General</c:formatCode>
                <c:ptCount val="2"/>
                <c:pt idx="0">
                  <c:v>0</c:v>
                </c:pt>
                <c:pt idx="1">
                  <c:v>8866986</c:v>
                </c:pt>
              </c:numCache>
            </c:numRef>
          </c:val>
          <c:extLst>
            <c:ext xmlns:c16="http://schemas.microsoft.com/office/drawing/2014/chart" uri="{C3380CC4-5D6E-409C-BE32-E72D297353CC}">
              <c16:uniqueId val="{00000001-1748-4670-875F-DFDE9F4CF913}"/>
            </c:ext>
          </c:extLst>
        </c:ser>
        <c:dLbls>
          <c:showLegendKey val="0"/>
          <c:showVal val="0"/>
          <c:showCatName val="0"/>
          <c:showSerName val="0"/>
          <c:showPercent val="0"/>
          <c:showBubbleSize val="0"/>
        </c:dLbls>
        <c:gapWidth val="150"/>
        <c:axId val="808335"/>
        <c:axId val="2134601568"/>
      </c:barChart>
      <c:catAx>
        <c:axId val="80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34601568"/>
        <c:crosses val="autoZero"/>
        <c:auto val="1"/>
        <c:lblAlgn val="ctr"/>
        <c:lblOffset val="100"/>
        <c:noMultiLvlLbl val="0"/>
      </c:catAx>
      <c:valAx>
        <c:axId val="2134601568"/>
        <c:scaling>
          <c:orientation val="minMax"/>
          <c:min val="200000000"/>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8335"/>
        <c:crosses val="autoZero"/>
        <c:crossBetween val="between"/>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4.8863320809290643E-2"/>
          <c:y val="9.228853442964445E-3"/>
          <c:w val="0.92545340391697994"/>
          <c:h val="0.98759280089988755"/>
        </c:manualLayout>
      </c:layout>
      <c:barChart>
        <c:barDir val="bar"/>
        <c:grouping val="stacked"/>
        <c:varyColors val="0"/>
        <c:ser>
          <c:idx val="0"/>
          <c:order val="0"/>
          <c:tx>
            <c:strRef>
              <c:f>Sheet1!$A$2</c:f>
              <c:strCache>
                <c:ptCount val="1"/>
                <c:pt idx="0">
                  <c:v>COT- Tacoma Creates</c:v>
                </c:pt>
              </c:strCache>
            </c:strRef>
          </c:tx>
          <c:spPr>
            <a:solidFill>
              <a:schemeClr val="accent3">
                <a:lumMod val="75000"/>
              </a:schemeClr>
            </a:solidFill>
            <a:ln w="19050">
              <a:solidFill>
                <a:schemeClr val="lt1"/>
              </a:solidFill>
            </a:ln>
            <a:effectLst/>
          </c:spPr>
          <c:invertIfNegative val="0"/>
          <c:dPt>
            <c:idx val="0"/>
            <c:invertIfNegative val="0"/>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1-D729-4BBA-9DE8-79616E5633FA}"/>
              </c:ext>
            </c:extLst>
          </c:dPt>
          <c:dLbls>
            <c:delete val="1"/>
          </c:dLbls>
          <c:cat>
            <c:strRef>
              <c:f>Sheet1!$B$1</c:f>
              <c:strCache>
                <c:ptCount val="1"/>
                <c:pt idx="0">
                  <c:v>Sales</c:v>
                </c:pt>
              </c:strCache>
            </c:strRef>
          </c:cat>
          <c:val>
            <c:numRef>
              <c:f>Sheet1!$B$2</c:f>
              <c:numCache>
                <c:formatCode>0.0%</c:formatCode>
                <c:ptCount val="1"/>
                <c:pt idx="0">
                  <c:v>1E-3</c:v>
                </c:pt>
              </c:numCache>
            </c:numRef>
          </c:val>
          <c:extLst>
            <c:ext xmlns:c16="http://schemas.microsoft.com/office/drawing/2014/chart" uri="{C3380CC4-5D6E-409C-BE32-E72D297353CC}">
              <c16:uniqueId val="{00000002-D729-4BBA-9DE8-79616E5633FA}"/>
            </c:ext>
          </c:extLst>
        </c:ser>
        <c:ser>
          <c:idx val="1"/>
          <c:order val="1"/>
          <c:tx>
            <c:strRef>
              <c:f>Sheet1!$A$3</c:f>
              <c:strCache>
                <c:ptCount val="1"/>
                <c:pt idx="0">
                  <c:v>COT- Mental Health &amp; Chemical Dependency</c:v>
                </c:pt>
              </c:strCache>
            </c:strRef>
          </c:tx>
          <c:spPr>
            <a:solidFill>
              <a:schemeClr val="accent3">
                <a:lumMod val="60000"/>
                <a:lumOff val="40000"/>
              </a:schemeClr>
            </a:solidFill>
            <a:ln w="19050">
              <a:solidFill>
                <a:schemeClr val="lt1"/>
              </a:solidFill>
            </a:ln>
            <a:effectLst/>
          </c:spPr>
          <c:invertIfNegative val="0"/>
          <c:dPt>
            <c:idx val="0"/>
            <c:invertIfNegative val="0"/>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4-D729-4BBA-9DE8-79616E5633FA}"/>
              </c:ext>
            </c:extLst>
          </c:dPt>
          <c:dLbls>
            <c:delete val="1"/>
          </c:dLbls>
          <c:cat>
            <c:strRef>
              <c:f>Sheet1!$B$1</c:f>
              <c:strCache>
                <c:ptCount val="1"/>
                <c:pt idx="0">
                  <c:v>Sales</c:v>
                </c:pt>
              </c:strCache>
            </c:strRef>
          </c:cat>
          <c:val>
            <c:numRef>
              <c:f>Sheet1!$B$3</c:f>
              <c:numCache>
                <c:formatCode>0.0%</c:formatCode>
                <c:ptCount val="1"/>
                <c:pt idx="0">
                  <c:v>1E-3</c:v>
                </c:pt>
              </c:numCache>
            </c:numRef>
          </c:val>
          <c:extLst>
            <c:ext xmlns:c16="http://schemas.microsoft.com/office/drawing/2014/chart" uri="{C3380CC4-5D6E-409C-BE32-E72D297353CC}">
              <c16:uniqueId val="{00000005-D729-4BBA-9DE8-79616E5633FA}"/>
            </c:ext>
          </c:extLst>
        </c:ser>
        <c:ser>
          <c:idx val="2"/>
          <c:order val="2"/>
          <c:tx>
            <c:strRef>
              <c:f>Sheet1!$A$4</c:f>
              <c:strCache>
                <c:ptCount val="1"/>
                <c:pt idx="0">
                  <c:v>COT- Transportation Benefit District</c:v>
                </c:pt>
              </c:strCache>
            </c:strRef>
          </c:tx>
          <c:spPr>
            <a:solidFill>
              <a:schemeClr val="accent3">
                <a:lumMod val="40000"/>
                <a:lumOff val="60000"/>
              </a:schemeClr>
            </a:solidFill>
            <a:ln w="19050">
              <a:solidFill>
                <a:schemeClr val="lt1"/>
              </a:solidFill>
            </a:ln>
            <a:effectLst/>
          </c:spPr>
          <c:invertIfNegative val="0"/>
          <c:dPt>
            <c:idx val="0"/>
            <c:invertIfNegative val="0"/>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7-D729-4BBA-9DE8-79616E5633FA}"/>
              </c:ext>
            </c:extLst>
          </c:dPt>
          <c:dLbls>
            <c:delete val="1"/>
          </c:dLbls>
          <c:cat>
            <c:strRef>
              <c:f>Sheet1!$B$1</c:f>
              <c:strCache>
                <c:ptCount val="1"/>
                <c:pt idx="0">
                  <c:v>Sales</c:v>
                </c:pt>
              </c:strCache>
            </c:strRef>
          </c:cat>
          <c:val>
            <c:numRef>
              <c:f>Sheet1!$B$4</c:f>
              <c:numCache>
                <c:formatCode>0.0%</c:formatCode>
                <c:ptCount val="1"/>
                <c:pt idx="0">
                  <c:v>1E-3</c:v>
                </c:pt>
              </c:numCache>
            </c:numRef>
          </c:val>
          <c:extLst>
            <c:ext xmlns:c16="http://schemas.microsoft.com/office/drawing/2014/chart" uri="{C3380CC4-5D6E-409C-BE32-E72D297353CC}">
              <c16:uniqueId val="{00000008-D729-4BBA-9DE8-79616E5633FA}"/>
            </c:ext>
          </c:extLst>
        </c:ser>
        <c:ser>
          <c:idx val="3"/>
          <c:order val="3"/>
          <c:tx>
            <c:strRef>
              <c:f>Sheet1!$A$5</c:f>
              <c:strCache>
                <c:ptCount val="1"/>
                <c:pt idx="0">
                  <c:v>COT - Affordable Housing</c:v>
                </c:pt>
              </c:strCache>
            </c:strRef>
          </c:tx>
          <c:spPr>
            <a:solidFill>
              <a:schemeClr val="accent3">
                <a:lumMod val="20000"/>
                <a:lumOff val="80000"/>
              </a:schemeClr>
            </a:solidFill>
            <a:ln w="19050">
              <a:solidFill>
                <a:schemeClr val="lt1"/>
              </a:solidFill>
            </a:ln>
            <a:effectLst/>
          </c:spPr>
          <c:invertIfNegative val="0"/>
          <c:dPt>
            <c:idx val="0"/>
            <c:invertIfNegative val="0"/>
            <c:bubble3D val="0"/>
            <c:spPr>
              <a:solidFill>
                <a:schemeClr val="accent3">
                  <a:lumMod val="20000"/>
                  <a:lumOff val="80000"/>
                </a:schemeClr>
              </a:solidFill>
              <a:ln w="19050">
                <a:solidFill>
                  <a:schemeClr val="lt1"/>
                </a:solidFill>
              </a:ln>
              <a:effectLst/>
            </c:spPr>
            <c:extLst>
              <c:ext xmlns:c16="http://schemas.microsoft.com/office/drawing/2014/chart" uri="{C3380CC4-5D6E-409C-BE32-E72D297353CC}">
                <c16:uniqueId val="{0000000A-D729-4BBA-9DE8-79616E5633FA}"/>
              </c:ext>
            </c:extLst>
          </c:dPt>
          <c:dLbls>
            <c:delete val="1"/>
          </c:dLbls>
          <c:cat>
            <c:strRef>
              <c:f>Sheet1!$B$1</c:f>
              <c:strCache>
                <c:ptCount val="1"/>
                <c:pt idx="0">
                  <c:v>Sales</c:v>
                </c:pt>
              </c:strCache>
            </c:strRef>
          </c:cat>
          <c:val>
            <c:numRef>
              <c:f>Sheet1!$B$5</c:f>
              <c:numCache>
                <c:formatCode>0.0%</c:formatCode>
                <c:ptCount val="1"/>
                <c:pt idx="0">
                  <c:v>1E-3</c:v>
                </c:pt>
              </c:numCache>
            </c:numRef>
          </c:val>
          <c:extLst>
            <c:ext xmlns:c16="http://schemas.microsoft.com/office/drawing/2014/chart" uri="{C3380CC4-5D6E-409C-BE32-E72D297353CC}">
              <c16:uniqueId val="{0000000B-D729-4BBA-9DE8-79616E5633FA}"/>
            </c:ext>
          </c:extLst>
        </c:ser>
        <c:ser>
          <c:idx val="4"/>
          <c:order val="4"/>
          <c:tx>
            <c:strRef>
              <c:f>Sheet1!$A$6</c:f>
              <c:strCache>
                <c:ptCount val="1"/>
                <c:pt idx="0">
                  <c:v>City of Tacoma</c:v>
                </c:pt>
              </c:strCache>
            </c:strRef>
          </c:tx>
          <c:spPr>
            <a:solidFill>
              <a:schemeClr val="accent3"/>
            </a:solidFill>
            <a:ln w="19050">
              <a:solidFill>
                <a:schemeClr val="lt1"/>
              </a:solidFill>
            </a:ln>
            <a:effectLst/>
          </c:spPr>
          <c:invertIfNegative val="0"/>
          <c:dPt>
            <c:idx val="0"/>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D-D729-4BBA-9DE8-79616E5633FA}"/>
              </c:ext>
            </c:extLst>
          </c:dPt>
          <c:dLbls>
            <c:dLbl>
              <c:idx val="0"/>
              <c:layout>
                <c:manualLayout>
                  <c:x val="1.0254584270245584E-3"/>
                  <c:y val="-0.11218344792447148"/>
                </c:manualLayout>
              </c:layout>
              <c:tx>
                <c:rich>
                  <a:bodyPr/>
                  <a:lstStyle/>
                  <a:p>
                    <a:r>
                      <a:rPr lang="en-US">
                        <a:solidFill>
                          <a:schemeClr val="bg1"/>
                        </a:solidFill>
                      </a:rPr>
                      <a:t>City</a:t>
                    </a:r>
                  </a:p>
                  <a:p>
                    <a:r>
                      <a:rPr lang="en-US">
                        <a:solidFill>
                          <a:schemeClr val="bg1"/>
                        </a:solidFill>
                      </a:rPr>
                      <a:t> of Tacoma, </a:t>
                    </a:r>
                  </a:p>
                  <a:p>
                    <a:r>
                      <a:rPr lang="en-US">
                        <a:solidFill>
                          <a:schemeClr val="bg1"/>
                        </a:solidFill>
                      </a:rPr>
                      <a:t>1%</a:t>
                    </a:r>
                    <a:endParaRPr lang="en-US" baseline="0">
                      <a:solidFill>
                        <a:schemeClr val="bg1"/>
                      </a:solidFill>
                    </a:endParaRPr>
                  </a:p>
                </c:rich>
              </c:tx>
              <c:dLblPos val="ctr"/>
              <c:showLegendKey val="0"/>
              <c:showVal val="1"/>
              <c:showCatName val="1"/>
              <c:showSerName val="1"/>
              <c:showPercent val="0"/>
              <c:showBubbleSize val="0"/>
              <c:extLst>
                <c:ext xmlns:c15="http://schemas.microsoft.com/office/drawing/2012/chart" uri="{CE6537A1-D6FC-4f65-9D91-7224C49458BB}">
                  <c15:layout>
                    <c:manualLayout>
                      <c:w val="8.0204223979939052E-2"/>
                      <c:h val="0.27225217758197934"/>
                    </c:manualLayout>
                  </c15:layout>
                  <c15:showDataLabelsRange val="0"/>
                </c:ext>
                <c:ext xmlns:c16="http://schemas.microsoft.com/office/drawing/2014/chart" uri="{C3380CC4-5D6E-409C-BE32-E72D297353CC}">
                  <c16:uniqueId val="{0000000D-D729-4BBA-9DE8-79616E5633FA}"/>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1"/>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Sheet1!$B$6</c:f>
              <c:numCache>
                <c:formatCode>0.0%</c:formatCode>
                <c:ptCount val="1"/>
                <c:pt idx="0">
                  <c:v>0.01</c:v>
                </c:pt>
              </c:numCache>
            </c:numRef>
          </c:val>
          <c:extLst>
            <c:ext xmlns:c16="http://schemas.microsoft.com/office/drawing/2014/chart" uri="{C3380CC4-5D6E-409C-BE32-E72D297353CC}">
              <c16:uniqueId val="{0000000E-D729-4BBA-9DE8-79616E5633FA}"/>
            </c:ext>
          </c:extLst>
        </c:ser>
        <c:ser>
          <c:idx val="5"/>
          <c:order val="5"/>
          <c:tx>
            <c:strRef>
              <c:f>Sheet1!$A$7</c:f>
              <c:strCache>
                <c:ptCount val="1"/>
                <c:pt idx="0">
                  <c:v>State</c:v>
                </c:pt>
              </c:strCache>
            </c:strRef>
          </c:tx>
          <c:spPr>
            <a:solidFill>
              <a:schemeClr val="accent1">
                <a:shade val="94000"/>
              </a:schemeClr>
            </a:solidFill>
            <a:ln w="19050">
              <a:solidFill>
                <a:schemeClr val="lt1"/>
              </a:solidFill>
            </a:ln>
            <a:effectLst/>
          </c:spPr>
          <c:invertIfNegative val="0"/>
          <c:dPt>
            <c:idx val="0"/>
            <c:invertIfNegative val="0"/>
            <c:bubble3D val="0"/>
            <c:spPr>
              <a:solidFill>
                <a:schemeClr val="accent1">
                  <a:shade val="94000"/>
                </a:schemeClr>
              </a:solidFill>
              <a:ln w="19050">
                <a:solidFill>
                  <a:schemeClr val="lt1"/>
                </a:solidFill>
              </a:ln>
              <a:effectLst/>
            </c:spPr>
            <c:extLst>
              <c:ext xmlns:c16="http://schemas.microsoft.com/office/drawing/2014/chart" uri="{C3380CC4-5D6E-409C-BE32-E72D297353CC}">
                <c16:uniqueId val="{00000010-D729-4BBA-9DE8-79616E5633FA}"/>
              </c:ext>
            </c:extLst>
          </c:dPt>
          <c:dLbls>
            <c:dLbl>
              <c:idx val="0"/>
              <c:tx>
                <c:rich>
                  <a:bodyPr/>
                  <a:lstStyle/>
                  <a:p>
                    <a:fld id="{CD30572F-11B4-4C9E-AE60-7F4FC57AE8A8}" type="SERIESNAME">
                      <a:rPr lang="en-US" smtClean="0">
                        <a:solidFill>
                          <a:schemeClr val="bg1"/>
                        </a:solidFill>
                      </a:rPr>
                      <a:pPr/>
                      <a:t>[SERIES NAME]</a:t>
                    </a:fld>
                    <a:r>
                      <a:rPr lang="en-US">
                        <a:solidFill>
                          <a:schemeClr val="bg1"/>
                        </a:solidFill>
                      </a:rPr>
                      <a:t> of</a:t>
                    </a:r>
                    <a:r>
                      <a:rPr lang="en-US" baseline="0">
                        <a:solidFill>
                          <a:schemeClr val="bg1"/>
                        </a:solidFill>
                      </a:rPr>
                      <a:t> Washington, </a:t>
                    </a:r>
                    <a:fld id="{ED37EC40-3C80-4F58-A369-378AE27C1200}" type="VALUE">
                      <a:rPr lang="en-US" baseline="0">
                        <a:solidFill>
                          <a:schemeClr val="bg1"/>
                        </a:solidFill>
                      </a:rPr>
                      <a:pPr/>
                      <a:t>[VALUE]</a:t>
                    </a:fld>
                    <a:endParaRPr lang="en-US" baseline="0">
                      <a:solidFill>
                        <a:schemeClr val="bg1"/>
                      </a:solidFill>
                    </a:endParaRP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D729-4BBA-9DE8-79616E5633FA}"/>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Sheet1!$B$7</c:f>
              <c:numCache>
                <c:formatCode>0.0%</c:formatCode>
                <c:ptCount val="1"/>
                <c:pt idx="0">
                  <c:v>6.5000000000000002E-2</c:v>
                </c:pt>
              </c:numCache>
            </c:numRef>
          </c:val>
          <c:extLst>
            <c:ext xmlns:c16="http://schemas.microsoft.com/office/drawing/2014/chart" uri="{C3380CC4-5D6E-409C-BE32-E72D297353CC}">
              <c16:uniqueId val="{00000011-D729-4BBA-9DE8-79616E5633FA}"/>
            </c:ext>
          </c:extLst>
        </c:ser>
        <c:ser>
          <c:idx val="6"/>
          <c:order val="6"/>
          <c:tx>
            <c:strRef>
              <c:f>Sheet1!$A$8</c:f>
              <c:strCache>
                <c:ptCount val="1"/>
                <c:pt idx="0">
                  <c:v>Sound Transit</c:v>
                </c:pt>
              </c:strCache>
            </c:strRef>
          </c:tx>
          <c:spPr>
            <a:solidFill>
              <a:schemeClr val="accent1">
                <a:tint val="95000"/>
              </a:schemeClr>
            </a:solidFill>
            <a:ln w="19050">
              <a:solidFill>
                <a:schemeClr val="lt1"/>
              </a:solidFill>
            </a:ln>
            <a:effectLst/>
          </c:spPr>
          <c:invertIfNegative val="0"/>
          <c:dPt>
            <c:idx val="0"/>
            <c:invertIfNegative val="0"/>
            <c:bubble3D val="0"/>
            <c:spPr>
              <a:solidFill>
                <a:schemeClr val="accent1">
                  <a:tint val="95000"/>
                </a:schemeClr>
              </a:solidFill>
              <a:ln w="19050">
                <a:solidFill>
                  <a:schemeClr val="lt1"/>
                </a:solidFill>
              </a:ln>
              <a:effectLst/>
            </c:spPr>
            <c:extLst>
              <c:ext xmlns:c16="http://schemas.microsoft.com/office/drawing/2014/chart" uri="{C3380CC4-5D6E-409C-BE32-E72D297353CC}">
                <c16:uniqueId val="{00000013-D729-4BBA-9DE8-79616E5633FA}"/>
              </c:ext>
            </c:extLst>
          </c:dPt>
          <c:dLbls>
            <c:dLbl>
              <c:idx val="0"/>
              <c:layout>
                <c:manualLayout>
                  <c:x val="-1.4645291849583618E-4"/>
                  <c:y val="-2.7210828174354707E-2"/>
                </c:manualLayout>
              </c:layout>
              <c:tx>
                <c:rich>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fld id="{CC72113F-DBA4-483D-B8DB-A521E6A83D13}" type="SERIESNAME">
                      <a:rPr lang="en-US" sz="1050">
                        <a:solidFill>
                          <a:schemeClr val="bg1"/>
                        </a:solidFill>
                      </a:rPr>
                      <a:pPr>
                        <a:defRPr sz="1050">
                          <a:solidFill>
                            <a:schemeClr val="bg1"/>
                          </a:solidFill>
                        </a:defRPr>
                      </a:pPr>
                      <a:t>[SERIES NAME]</a:t>
                    </a:fld>
                    <a:r>
                      <a:rPr lang="en-US" sz="1050" baseline="0">
                        <a:solidFill>
                          <a:schemeClr val="bg1"/>
                        </a:solidFill>
                      </a:rPr>
                      <a:t>, </a:t>
                    </a:r>
                  </a:p>
                  <a:p>
                    <a:pPr>
                      <a:defRPr sz="1050">
                        <a:solidFill>
                          <a:schemeClr val="bg1"/>
                        </a:solidFill>
                      </a:defRPr>
                    </a:pPr>
                    <a:fld id="{1A0D75C4-2E50-4F89-83FB-82A81DF877CF}" type="VALUE">
                      <a:rPr lang="en-US" sz="1050" baseline="0" smtClean="0">
                        <a:solidFill>
                          <a:schemeClr val="bg1"/>
                        </a:solidFill>
                      </a:rPr>
                      <a:pPr>
                        <a:defRPr sz="1050">
                          <a:solidFill>
                            <a:schemeClr val="bg1"/>
                          </a:solidFill>
                        </a:defRPr>
                      </a:pPr>
                      <a:t>[VALUE]</a:t>
                    </a:fld>
                    <a:endParaRPr lang="en-US"/>
                  </a:p>
                </c:rich>
              </c:tx>
              <c:numFmt formatCode="0.0%" sourceLinked="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extLst>
                <c:ext xmlns:c15="http://schemas.microsoft.com/office/drawing/2012/chart" uri="{CE6537A1-D6FC-4f65-9D91-7224C49458BB}">
                  <c15:layout>
                    <c:manualLayout>
                      <c:w val="0.12165606703008278"/>
                      <c:h val="0.37367346938775509"/>
                    </c:manualLayout>
                  </c15:layout>
                  <c15:dlblFieldTable/>
                  <c15:showDataLabelsRange val="0"/>
                </c:ext>
                <c:ext xmlns:c16="http://schemas.microsoft.com/office/drawing/2014/chart" uri="{C3380CC4-5D6E-409C-BE32-E72D297353CC}">
                  <c16:uniqueId val="{00000013-D729-4BBA-9DE8-79616E5633FA}"/>
                </c:ext>
              </c:extLst>
            </c:dLbl>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Sheet1!$B$8</c:f>
              <c:numCache>
                <c:formatCode>0.0%</c:formatCode>
                <c:ptCount val="1"/>
                <c:pt idx="0">
                  <c:v>1.4E-2</c:v>
                </c:pt>
              </c:numCache>
            </c:numRef>
          </c:val>
          <c:extLst>
            <c:ext xmlns:c16="http://schemas.microsoft.com/office/drawing/2014/chart" uri="{C3380CC4-5D6E-409C-BE32-E72D297353CC}">
              <c16:uniqueId val="{00000014-D729-4BBA-9DE8-79616E5633FA}"/>
            </c:ext>
          </c:extLst>
        </c:ser>
        <c:ser>
          <c:idx val="7"/>
          <c:order val="7"/>
          <c:tx>
            <c:strRef>
              <c:f>Sheet1!$A$9</c:f>
              <c:strCache>
                <c:ptCount val="1"/>
                <c:pt idx="0">
                  <c:v>Pierce Transit</c:v>
                </c:pt>
              </c:strCache>
            </c:strRef>
          </c:tx>
          <c:spPr>
            <a:solidFill>
              <a:schemeClr val="accent1">
                <a:tint val="84000"/>
              </a:schemeClr>
            </a:solidFill>
            <a:ln w="19050">
              <a:solidFill>
                <a:schemeClr val="lt1"/>
              </a:solidFill>
            </a:ln>
            <a:effectLst/>
          </c:spPr>
          <c:invertIfNegative val="0"/>
          <c:dPt>
            <c:idx val="0"/>
            <c:invertIfNegative val="0"/>
            <c:bubble3D val="0"/>
            <c:spPr>
              <a:solidFill>
                <a:schemeClr val="accent1">
                  <a:tint val="84000"/>
                </a:schemeClr>
              </a:solidFill>
              <a:ln w="19050">
                <a:solidFill>
                  <a:schemeClr val="lt1"/>
                </a:solidFill>
              </a:ln>
              <a:effectLst/>
            </c:spPr>
            <c:extLst>
              <c:ext xmlns:c16="http://schemas.microsoft.com/office/drawing/2014/chart" uri="{C3380CC4-5D6E-409C-BE32-E72D297353CC}">
                <c16:uniqueId val="{00000016-D729-4BBA-9DE8-79616E5633FA}"/>
              </c:ext>
            </c:extLst>
          </c:dPt>
          <c:dLbls>
            <c:dLbl>
              <c:idx val="0"/>
              <c:layout>
                <c:manualLayout>
                  <c:x val="-0.25213675213675213"/>
                  <c:y val="0.31388082688011104"/>
                </c:manualLayout>
              </c:layout>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D729-4BBA-9DE8-79616E5633FA}"/>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Sheet1!$B$9</c:f>
              <c:numCache>
                <c:formatCode>0.0%</c:formatCode>
                <c:ptCount val="1"/>
                <c:pt idx="0">
                  <c:v>6.0000000000000001E-3</c:v>
                </c:pt>
              </c:numCache>
            </c:numRef>
          </c:val>
          <c:extLst>
            <c:ext xmlns:c16="http://schemas.microsoft.com/office/drawing/2014/chart" uri="{C3380CC4-5D6E-409C-BE32-E72D297353CC}">
              <c16:uniqueId val="{00000017-D729-4BBA-9DE8-79616E5633FA}"/>
            </c:ext>
          </c:extLst>
        </c:ser>
        <c:ser>
          <c:idx val="8"/>
          <c:order val="8"/>
          <c:tx>
            <c:strRef>
              <c:f>Sheet1!$A$10</c:f>
              <c:strCache>
                <c:ptCount val="1"/>
                <c:pt idx="0">
                  <c:v>Metro Parks</c:v>
                </c:pt>
              </c:strCache>
            </c:strRef>
          </c:tx>
          <c:spPr>
            <a:solidFill>
              <a:schemeClr val="accent1">
                <a:tint val="74000"/>
              </a:schemeClr>
            </a:solidFill>
            <a:ln w="19050">
              <a:solidFill>
                <a:schemeClr val="lt1"/>
              </a:solidFill>
            </a:ln>
            <a:effectLst/>
          </c:spPr>
          <c:invertIfNegative val="0"/>
          <c:dPt>
            <c:idx val="0"/>
            <c:invertIfNegative val="0"/>
            <c:bubble3D val="0"/>
            <c:spPr>
              <a:solidFill>
                <a:schemeClr val="accent1">
                  <a:tint val="74000"/>
                </a:schemeClr>
              </a:solidFill>
              <a:ln w="19050">
                <a:solidFill>
                  <a:schemeClr val="lt1"/>
                </a:solidFill>
              </a:ln>
              <a:effectLst/>
            </c:spPr>
            <c:extLst>
              <c:ext xmlns:c16="http://schemas.microsoft.com/office/drawing/2014/chart" uri="{C3380CC4-5D6E-409C-BE32-E72D297353CC}">
                <c16:uniqueId val="{00000019-D729-4BBA-9DE8-79616E5633FA}"/>
              </c:ext>
            </c:extLst>
          </c:dPt>
          <c:dLbls>
            <c:dLbl>
              <c:idx val="0"/>
              <c:layout>
                <c:manualLayout>
                  <c:x val="-0.13235135430938569"/>
                  <c:y val="-0.35324100976339518"/>
                </c:manualLayout>
              </c:layout>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9-D729-4BBA-9DE8-79616E5633FA}"/>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Sheet1!$B$10</c:f>
              <c:numCache>
                <c:formatCode>0.0%</c:formatCode>
                <c:ptCount val="1"/>
                <c:pt idx="0">
                  <c:v>1E-3</c:v>
                </c:pt>
              </c:numCache>
            </c:numRef>
          </c:val>
          <c:extLst>
            <c:ext xmlns:c16="http://schemas.microsoft.com/office/drawing/2014/chart" uri="{C3380CC4-5D6E-409C-BE32-E72D297353CC}">
              <c16:uniqueId val="{0000001A-D729-4BBA-9DE8-79616E5633FA}"/>
            </c:ext>
          </c:extLst>
        </c:ser>
        <c:ser>
          <c:idx val="9"/>
          <c:order val="9"/>
          <c:tx>
            <c:strRef>
              <c:f>Sheet1!$A$11</c:f>
              <c:strCache>
                <c:ptCount val="1"/>
                <c:pt idx="0">
                  <c:v>Juvenile Detention</c:v>
                </c:pt>
              </c:strCache>
            </c:strRef>
          </c:tx>
          <c:spPr>
            <a:solidFill>
              <a:schemeClr val="accent1">
                <a:tint val="63000"/>
              </a:schemeClr>
            </a:solidFill>
            <a:ln w="19050">
              <a:solidFill>
                <a:schemeClr val="lt1"/>
              </a:solidFill>
            </a:ln>
            <a:effectLst/>
          </c:spPr>
          <c:invertIfNegative val="0"/>
          <c:dPt>
            <c:idx val="0"/>
            <c:invertIfNegative val="0"/>
            <c:bubble3D val="0"/>
            <c:spPr>
              <a:solidFill>
                <a:schemeClr val="accent1">
                  <a:tint val="63000"/>
                </a:schemeClr>
              </a:solidFill>
              <a:ln w="19050">
                <a:solidFill>
                  <a:schemeClr val="lt1"/>
                </a:solidFill>
              </a:ln>
              <a:effectLst/>
            </c:spPr>
            <c:extLst>
              <c:ext xmlns:c16="http://schemas.microsoft.com/office/drawing/2014/chart" uri="{C3380CC4-5D6E-409C-BE32-E72D297353CC}">
                <c16:uniqueId val="{0000001C-D729-4BBA-9DE8-79616E5633FA}"/>
              </c:ext>
            </c:extLst>
          </c:dPt>
          <c:dLbls>
            <c:dLbl>
              <c:idx val="0"/>
              <c:layout>
                <c:manualLayout>
                  <c:x val="-0.1469392812745299"/>
                  <c:y val="0.34752246401728154"/>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0.18106837606837606"/>
                      <c:h val="0.1630853994490358"/>
                    </c:manualLayout>
                  </c15:layout>
                </c:ext>
                <c:ext xmlns:c16="http://schemas.microsoft.com/office/drawing/2014/chart" uri="{C3380CC4-5D6E-409C-BE32-E72D297353CC}">
                  <c16:uniqueId val="{0000001C-D729-4BBA-9DE8-79616E5633FA}"/>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Sheet1!$B$11</c:f>
              <c:numCache>
                <c:formatCode>0.0%</c:formatCode>
                <c:ptCount val="1"/>
                <c:pt idx="0">
                  <c:v>1E-3</c:v>
                </c:pt>
              </c:numCache>
            </c:numRef>
          </c:val>
          <c:extLst>
            <c:ext xmlns:c16="http://schemas.microsoft.com/office/drawing/2014/chart" uri="{C3380CC4-5D6E-409C-BE32-E72D297353CC}">
              <c16:uniqueId val="{0000001D-D729-4BBA-9DE8-79616E5633FA}"/>
            </c:ext>
          </c:extLst>
        </c:ser>
        <c:ser>
          <c:idx val="10"/>
          <c:order val="10"/>
          <c:tx>
            <c:strRef>
              <c:f>Sheet1!$A$12</c:f>
              <c:strCache>
                <c:ptCount val="1"/>
                <c:pt idx="0">
                  <c:v>Criminal Justice </c:v>
                </c:pt>
              </c:strCache>
            </c:strRef>
          </c:tx>
          <c:spPr>
            <a:solidFill>
              <a:schemeClr val="accent1">
                <a:tint val="52000"/>
              </a:schemeClr>
            </a:solidFill>
            <a:ln w="19050">
              <a:solidFill>
                <a:schemeClr val="lt1"/>
              </a:solidFill>
            </a:ln>
            <a:effectLst/>
          </c:spPr>
          <c:invertIfNegative val="0"/>
          <c:dPt>
            <c:idx val="0"/>
            <c:invertIfNegative val="0"/>
            <c:bubble3D val="0"/>
            <c:spPr>
              <a:solidFill>
                <a:schemeClr val="accent1">
                  <a:tint val="52000"/>
                </a:schemeClr>
              </a:solidFill>
              <a:ln w="19050">
                <a:solidFill>
                  <a:schemeClr val="lt1"/>
                </a:solidFill>
              </a:ln>
              <a:effectLst/>
            </c:spPr>
            <c:extLst>
              <c:ext xmlns:c16="http://schemas.microsoft.com/office/drawing/2014/chart" uri="{C3380CC4-5D6E-409C-BE32-E72D297353CC}">
                <c16:uniqueId val="{0000001F-D729-4BBA-9DE8-79616E5633FA}"/>
              </c:ext>
            </c:extLst>
          </c:dPt>
          <c:dLbls>
            <c:dLbl>
              <c:idx val="0"/>
              <c:layout>
                <c:manualLayout>
                  <c:x val="3.0208814946235205E-2"/>
                  <c:y val="0.35764897723843103"/>
                </c:manualLayout>
              </c:layout>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D729-4BBA-9DE8-79616E5633FA}"/>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Sheet1!$B$12</c:f>
              <c:numCache>
                <c:formatCode>0.0%</c:formatCode>
                <c:ptCount val="1"/>
                <c:pt idx="0">
                  <c:v>1E-3</c:v>
                </c:pt>
              </c:numCache>
            </c:numRef>
          </c:val>
          <c:extLst>
            <c:ext xmlns:c16="http://schemas.microsoft.com/office/drawing/2014/chart" uri="{C3380CC4-5D6E-409C-BE32-E72D297353CC}">
              <c16:uniqueId val="{00000020-D729-4BBA-9DE8-79616E5633FA}"/>
            </c:ext>
          </c:extLst>
        </c:ser>
        <c:ser>
          <c:idx val="11"/>
          <c:order val="11"/>
          <c:tx>
            <c:strRef>
              <c:f>Sheet1!$A$13</c:f>
              <c:strCache>
                <c:ptCount val="1"/>
                <c:pt idx="0">
                  <c:v>South Sound 911</c:v>
                </c:pt>
              </c:strCache>
            </c:strRef>
          </c:tx>
          <c:spPr>
            <a:solidFill>
              <a:schemeClr val="accent1">
                <a:tint val="41000"/>
              </a:schemeClr>
            </a:solidFill>
            <a:ln w="19050">
              <a:solidFill>
                <a:schemeClr val="lt1"/>
              </a:solidFill>
            </a:ln>
            <a:effectLst/>
          </c:spPr>
          <c:invertIfNegative val="0"/>
          <c:dPt>
            <c:idx val="0"/>
            <c:invertIfNegative val="0"/>
            <c:bubble3D val="0"/>
            <c:spPr>
              <a:solidFill>
                <a:schemeClr val="accent1">
                  <a:tint val="41000"/>
                </a:schemeClr>
              </a:solidFill>
              <a:ln w="19050">
                <a:solidFill>
                  <a:schemeClr val="lt1"/>
                </a:solidFill>
              </a:ln>
              <a:effectLst/>
            </c:spPr>
            <c:extLst>
              <c:ext xmlns:c16="http://schemas.microsoft.com/office/drawing/2014/chart" uri="{C3380CC4-5D6E-409C-BE32-E72D297353CC}">
                <c16:uniqueId val="{00000022-D729-4BBA-9DE8-79616E5633FA}"/>
              </c:ext>
            </c:extLst>
          </c:dPt>
          <c:dLbls>
            <c:dLbl>
              <c:idx val="0"/>
              <c:layout>
                <c:manualLayout>
                  <c:x val="2.1253591164650878E-2"/>
                  <c:y val="-0.34379130749014125"/>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0.15164529914529915"/>
                      <c:h val="0.21040816326530612"/>
                    </c:manualLayout>
                  </c15:layout>
                </c:ext>
                <c:ext xmlns:c16="http://schemas.microsoft.com/office/drawing/2014/chart" uri="{C3380CC4-5D6E-409C-BE32-E72D297353CC}">
                  <c16:uniqueId val="{00000022-D729-4BBA-9DE8-79616E5633FA}"/>
                </c:ext>
              </c:extLst>
            </c:dLbl>
            <c:spPr>
              <a:noFill/>
              <a:ln>
                <a:noFill/>
              </a:ln>
              <a:effectLst/>
            </c:spPr>
            <c:txPr>
              <a:bodyPr rot="0" spcFirstLastPara="1" vertOverflow="ellipsis" vert="horz" wrap="square" anchor="ctr" anchorCtr="1"/>
              <a:lstStyle/>
              <a:p>
                <a:pPr>
                  <a:defRPr sz="110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Sheet1!$B$13</c:f>
              <c:numCache>
                <c:formatCode>0.0%</c:formatCode>
                <c:ptCount val="1"/>
                <c:pt idx="0">
                  <c:v>1E-3</c:v>
                </c:pt>
              </c:numCache>
            </c:numRef>
          </c:val>
          <c:extLst>
            <c:ext xmlns:c16="http://schemas.microsoft.com/office/drawing/2014/chart" uri="{C3380CC4-5D6E-409C-BE32-E72D297353CC}">
              <c16:uniqueId val="{00000023-D729-4BBA-9DE8-79616E5633FA}"/>
            </c:ext>
          </c:extLst>
        </c:ser>
        <c:dLbls>
          <c:dLblPos val="ctr"/>
          <c:showLegendKey val="0"/>
          <c:showVal val="1"/>
          <c:showCatName val="0"/>
          <c:showSerName val="0"/>
          <c:showPercent val="0"/>
          <c:showBubbleSize val="0"/>
        </c:dLbls>
        <c:gapWidth val="100"/>
        <c:overlap val="100"/>
        <c:axId val="1219288111"/>
        <c:axId val="305501248"/>
      </c:barChart>
      <c:valAx>
        <c:axId val="305501248"/>
        <c:scaling>
          <c:orientation val="minMax"/>
        </c:scaling>
        <c:delete val="1"/>
        <c:axPos val="b"/>
        <c:numFmt formatCode="0.0%" sourceLinked="1"/>
        <c:majorTickMark val="out"/>
        <c:minorTickMark val="none"/>
        <c:tickLblPos val="nextTo"/>
        <c:crossAx val="1219288111"/>
        <c:crosses val="autoZero"/>
        <c:crossBetween val="between"/>
      </c:valAx>
      <c:catAx>
        <c:axId val="1219288111"/>
        <c:scaling>
          <c:orientation val="minMax"/>
        </c:scaling>
        <c:delete val="1"/>
        <c:axPos val="l"/>
        <c:numFmt formatCode="General" sourceLinked="1"/>
        <c:majorTickMark val="out"/>
        <c:minorTickMark val="none"/>
        <c:tickLblPos val="nextTo"/>
        <c:crossAx val="305501248"/>
        <c:crosses val="autoZero"/>
        <c:auto val="1"/>
        <c:lblAlgn val="ctr"/>
        <c:lblOffset val="100"/>
        <c:noMultiLvlLbl val="0"/>
      </c:cat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chemeClr val="bg2">
              <a:lumMod val="1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828269062521031E-2"/>
          <c:y val="0.14975448967103222"/>
          <c:w val="0.95645787065078403"/>
          <c:h val="0.77656275980790113"/>
        </c:manualLayout>
      </c:layout>
      <c:barChart>
        <c:barDir val="bar"/>
        <c:grouping val="stacked"/>
        <c:varyColors val="0"/>
        <c:ser>
          <c:idx val="0"/>
          <c:order val="0"/>
          <c:tx>
            <c:strRef>
              <c:f>Sheet1!$A$2</c:f>
              <c:strCache>
                <c:ptCount val="1"/>
                <c:pt idx="0">
                  <c:v>City of Tacoma</c:v>
                </c:pt>
              </c:strCache>
            </c:strRef>
          </c:tx>
          <c:spPr>
            <a:solidFill>
              <a:schemeClr val="accent3"/>
            </a:solidFill>
            <a:ln w="19050">
              <a:solidFill>
                <a:schemeClr val="lt1"/>
              </a:solidFill>
            </a:ln>
            <a:effectLst/>
          </c:spPr>
          <c:invertIfNegative val="0"/>
          <c:dPt>
            <c:idx val="0"/>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1-978E-4096-B65F-E043CB0EDC4A}"/>
              </c:ext>
            </c:extLst>
          </c:dPt>
          <c:dLbls>
            <c:dLbl>
              <c:idx val="0"/>
              <c:layout>
                <c:manualLayout>
                  <c:x val="-1.068376068376075E-3"/>
                  <c:y val="2.0449897750511245E-2"/>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0.14608974358974358"/>
                      <c:h val="0.24508066348557145"/>
                    </c:manualLayout>
                  </c15:layout>
                </c:ext>
                <c:ext xmlns:c16="http://schemas.microsoft.com/office/drawing/2014/chart" uri="{C3380CC4-5D6E-409C-BE32-E72D297353CC}">
                  <c16:uniqueId val="{00000001-978E-4096-B65F-E043CB0EDC4A}"/>
                </c:ext>
              </c:extLst>
            </c:dLbl>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bg2">
                          <a:lumMod val="10000"/>
                        </a:schemeClr>
                      </a:solidFill>
                      <a:round/>
                    </a:ln>
                    <a:effectLst/>
                  </c:spPr>
                </c15:leaderLines>
              </c:ext>
            </c:extLst>
          </c:dLbls>
          <c:cat>
            <c:strRef>
              <c:f>Sheet1!$B$1</c:f>
              <c:strCache>
                <c:ptCount val="1"/>
                <c:pt idx="0">
                  <c:v>Sales</c:v>
                </c:pt>
              </c:strCache>
            </c:strRef>
          </c:cat>
          <c:val>
            <c:numRef>
              <c:f>Sheet1!$B$2</c:f>
              <c:numCache>
                <c:formatCode>General</c:formatCode>
                <c:ptCount val="1"/>
                <c:pt idx="0">
                  <c:v>1.7400000000000002</c:v>
                </c:pt>
              </c:numCache>
            </c:numRef>
          </c:val>
          <c:extLst>
            <c:ext xmlns:c16="http://schemas.microsoft.com/office/drawing/2014/chart" uri="{C3380CC4-5D6E-409C-BE32-E72D297353CC}">
              <c16:uniqueId val="{00000002-978E-4096-B65F-E043CB0EDC4A}"/>
            </c:ext>
          </c:extLst>
        </c:ser>
        <c:ser>
          <c:idx val="1"/>
          <c:order val="1"/>
          <c:tx>
            <c:strRef>
              <c:f>Sheet1!$A$3</c:f>
              <c:strCache>
                <c:ptCount val="1"/>
                <c:pt idx="0">
                  <c:v>Tacoma EMS</c:v>
                </c:pt>
              </c:strCache>
            </c:strRef>
          </c:tx>
          <c:spPr>
            <a:solidFill>
              <a:schemeClr val="accent3">
                <a:lumMod val="40000"/>
                <a:lumOff val="60000"/>
              </a:schemeClr>
            </a:solidFill>
            <a:ln w="19050">
              <a:solidFill>
                <a:schemeClr val="lt1"/>
              </a:solidFill>
            </a:ln>
            <a:effectLst/>
          </c:spPr>
          <c:invertIfNegative val="0"/>
          <c:dPt>
            <c:idx val="0"/>
            <c:invertIfNegative val="0"/>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4-978E-4096-B65F-E043CB0EDC4A}"/>
              </c:ext>
            </c:extLst>
          </c:dPt>
          <c:dLbls>
            <c:dLbl>
              <c:idx val="0"/>
              <c:layout>
                <c:manualLayout>
                  <c:x val="-7.017282587018335E-2"/>
                  <c:y val="0.25903214915445971"/>
                </c:manualLayout>
              </c:layout>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978E-4096-B65F-E043CB0EDC4A}"/>
                </c:ext>
              </c:extLst>
            </c:dLbl>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Sheet1!$B$3</c:f>
              <c:numCache>
                <c:formatCode>General</c:formatCode>
                <c:ptCount val="1"/>
                <c:pt idx="0">
                  <c:v>0.5</c:v>
                </c:pt>
              </c:numCache>
            </c:numRef>
          </c:val>
          <c:extLst>
            <c:ext xmlns:c16="http://schemas.microsoft.com/office/drawing/2014/chart" uri="{C3380CC4-5D6E-409C-BE32-E72D297353CC}">
              <c16:uniqueId val="{00000005-978E-4096-B65F-E043CB0EDC4A}"/>
            </c:ext>
          </c:extLst>
        </c:ser>
        <c:ser>
          <c:idx val="2"/>
          <c:order val="2"/>
          <c:tx>
            <c:strRef>
              <c:f>Sheet1!$A$4</c:f>
              <c:strCache>
                <c:ptCount val="1"/>
                <c:pt idx="0">
                  <c:v>Tacoma School District</c:v>
                </c:pt>
              </c:strCache>
            </c:strRef>
          </c:tx>
          <c:spPr>
            <a:solidFill>
              <a:schemeClr val="accent1">
                <a:shade val="68000"/>
              </a:schemeClr>
            </a:solidFill>
            <a:ln w="19050">
              <a:solidFill>
                <a:schemeClr val="lt1"/>
              </a:solidFill>
            </a:ln>
            <a:effectLst/>
          </c:spPr>
          <c:invertIfNegative val="0"/>
          <c:dPt>
            <c:idx val="0"/>
            <c:invertIfNegative val="0"/>
            <c:bubble3D val="0"/>
            <c:spPr>
              <a:solidFill>
                <a:schemeClr val="accent1">
                  <a:shade val="68000"/>
                </a:schemeClr>
              </a:solidFill>
              <a:ln w="19050">
                <a:solidFill>
                  <a:schemeClr val="lt1"/>
                </a:solidFill>
              </a:ln>
              <a:effectLst/>
            </c:spPr>
            <c:extLst>
              <c:ext xmlns:c16="http://schemas.microsoft.com/office/drawing/2014/chart" uri="{C3380CC4-5D6E-409C-BE32-E72D297353CC}">
                <c16:uniqueId val="{00000007-978E-4096-B65F-E043CB0EDC4A}"/>
              </c:ext>
            </c:extLst>
          </c:dPt>
          <c:dLbls>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Sheet1!$B$4</c:f>
              <c:numCache>
                <c:formatCode>General</c:formatCode>
                <c:ptCount val="1"/>
                <c:pt idx="0">
                  <c:v>4.16</c:v>
                </c:pt>
              </c:numCache>
            </c:numRef>
          </c:val>
          <c:extLst>
            <c:ext xmlns:c16="http://schemas.microsoft.com/office/drawing/2014/chart" uri="{C3380CC4-5D6E-409C-BE32-E72D297353CC}">
              <c16:uniqueId val="{00000008-978E-4096-B65F-E043CB0EDC4A}"/>
            </c:ext>
          </c:extLst>
        </c:ser>
        <c:ser>
          <c:idx val="3"/>
          <c:order val="3"/>
          <c:tx>
            <c:strRef>
              <c:f>Sheet1!$A$5</c:f>
              <c:strCache>
                <c:ptCount val="1"/>
                <c:pt idx="0">
                  <c:v>State of Washington</c:v>
                </c:pt>
              </c:strCache>
            </c:strRef>
          </c:tx>
          <c:spPr>
            <a:solidFill>
              <a:schemeClr val="accent1">
                <a:shade val="80000"/>
              </a:schemeClr>
            </a:solidFill>
            <a:ln w="19050">
              <a:solidFill>
                <a:schemeClr val="lt1"/>
              </a:solidFill>
            </a:ln>
            <a:effectLst/>
          </c:spPr>
          <c:invertIfNegative val="0"/>
          <c:dPt>
            <c:idx val="0"/>
            <c:invertIfNegative val="0"/>
            <c:bubble3D val="0"/>
            <c:spPr>
              <a:solidFill>
                <a:schemeClr val="accent1">
                  <a:shade val="80000"/>
                </a:schemeClr>
              </a:solidFill>
              <a:ln w="19050">
                <a:solidFill>
                  <a:schemeClr val="lt1"/>
                </a:solidFill>
              </a:ln>
              <a:effectLst/>
            </c:spPr>
            <c:extLst>
              <c:ext xmlns:c16="http://schemas.microsoft.com/office/drawing/2014/chart" uri="{C3380CC4-5D6E-409C-BE32-E72D297353CC}">
                <c16:uniqueId val="{0000000A-978E-4096-B65F-E043CB0EDC4A}"/>
              </c:ext>
            </c:extLst>
          </c:dPt>
          <c:dLbls>
            <c:dLbl>
              <c:idx val="0"/>
              <c:dLblPos val="ctr"/>
              <c:showLegendKey val="0"/>
              <c:showVal val="1"/>
              <c:showCatName val="0"/>
              <c:showSerName val="1"/>
              <c:showPercent val="0"/>
              <c:showBubbleSize val="0"/>
              <c:extLst>
                <c:ext xmlns:c15="http://schemas.microsoft.com/office/drawing/2012/chart" uri="{CE6537A1-D6FC-4f65-9D91-7224C49458BB}">
                  <c15:layout>
                    <c:manualLayout>
                      <c:w val="0.14964970724813242"/>
                      <c:h val="0.25233706727354377"/>
                    </c:manualLayout>
                  </c15:layout>
                </c:ext>
                <c:ext xmlns:c16="http://schemas.microsoft.com/office/drawing/2014/chart" uri="{C3380CC4-5D6E-409C-BE32-E72D297353CC}">
                  <c16:uniqueId val="{0000000A-978E-4096-B65F-E043CB0EDC4A}"/>
                </c:ext>
              </c:extLst>
            </c:dLbl>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Sheet1!$B$5</c:f>
              <c:numCache>
                <c:formatCode>General</c:formatCode>
                <c:ptCount val="1"/>
                <c:pt idx="0">
                  <c:v>2.31</c:v>
                </c:pt>
              </c:numCache>
            </c:numRef>
          </c:val>
          <c:extLst>
            <c:ext xmlns:c16="http://schemas.microsoft.com/office/drawing/2014/chart" uri="{C3380CC4-5D6E-409C-BE32-E72D297353CC}">
              <c16:uniqueId val="{0000000B-978E-4096-B65F-E043CB0EDC4A}"/>
            </c:ext>
          </c:extLst>
        </c:ser>
        <c:ser>
          <c:idx val="4"/>
          <c:order val="4"/>
          <c:tx>
            <c:strRef>
              <c:f>Sheet1!$A$6</c:f>
              <c:strCache>
                <c:ptCount val="1"/>
                <c:pt idx="0">
                  <c:v>Metro Parks</c:v>
                </c:pt>
              </c:strCache>
            </c:strRef>
          </c:tx>
          <c:spPr>
            <a:solidFill>
              <a:schemeClr val="accent1">
                <a:shade val="93000"/>
              </a:schemeClr>
            </a:solidFill>
            <a:ln w="19050">
              <a:solidFill>
                <a:schemeClr val="lt1"/>
              </a:solidFill>
            </a:ln>
            <a:effectLst/>
          </c:spPr>
          <c:invertIfNegative val="0"/>
          <c:dPt>
            <c:idx val="0"/>
            <c:invertIfNegative val="0"/>
            <c:bubble3D val="0"/>
            <c:spPr>
              <a:solidFill>
                <a:schemeClr val="accent1">
                  <a:shade val="93000"/>
                </a:schemeClr>
              </a:solidFill>
              <a:ln w="19050">
                <a:solidFill>
                  <a:schemeClr val="lt1"/>
                </a:solidFill>
              </a:ln>
              <a:effectLst/>
            </c:spPr>
            <c:extLst>
              <c:ext xmlns:c16="http://schemas.microsoft.com/office/drawing/2014/chart" uri="{C3380CC4-5D6E-409C-BE32-E72D297353CC}">
                <c16:uniqueId val="{0000000D-978E-4096-B65F-E043CB0EDC4A}"/>
              </c:ext>
            </c:extLst>
          </c:dPt>
          <c:dLbls>
            <c:dLbl>
              <c:idx val="0"/>
              <c:layout>
                <c:manualLayout>
                  <c:x val="-9.208282719406409E-2"/>
                  <c:y val="-0.33146024027982379"/>
                </c:manualLayout>
              </c:layout>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D-978E-4096-B65F-E043CB0EDC4A}"/>
                </c:ext>
              </c:extLst>
            </c:dLbl>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Sheet1!$B$6</c:f>
              <c:numCache>
                <c:formatCode>General</c:formatCode>
                <c:ptCount val="1"/>
                <c:pt idx="0">
                  <c:v>1.22</c:v>
                </c:pt>
              </c:numCache>
            </c:numRef>
          </c:val>
          <c:extLst>
            <c:ext xmlns:c16="http://schemas.microsoft.com/office/drawing/2014/chart" uri="{C3380CC4-5D6E-409C-BE32-E72D297353CC}">
              <c16:uniqueId val="{0000000E-978E-4096-B65F-E043CB0EDC4A}"/>
            </c:ext>
          </c:extLst>
        </c:ser>
        <c:ser>
          <c:idx val="5"/>
          <c:order val="5"/>
          <c:tx>
            <c:strRef>
              <c:f>Sheet1!$A$7</c:f>
              <c:strCache>
                <c:ptCount val="1"/>
                <c:pt idx="0">
                  <c:v>Pierce County</c:v>
                </c:pt>
              </c:strCache>
            </c:strRef>
          </c:tx>
          <c:spPr>
            <a:solidFill>
              <a:schemeClr val="accent1">
                <a:tint val="94000"/>
              </a:schemeClr>
            </a:solidFill>
            <a:ln w="19050">
              <a:solidFill>
                <a:schemeClr val="lt1"/>
              </a:solidFill>
            </a:ln>
            <a:effectLst/>
          </c:spPr>
          <c:invertIfNegative val="0"/>
          <c:dPt>
            <c:idx val="0"/>
            <c:invertIfNegative val="0"/>
            <c:bubble3D val="0"/>
            <c:spPr>
              <a:solidFill>
                <a:schemeClr val="accent1">
                  <a:tint val="94000"/>
                </a:schemeClr>
              </a:solidFill>
              <a:ln w="19050">
                <a:solidFill>
                  <a:schemeClr val="lt1"/>
                </a:solidFill>
              </a:ln>
              <a:effectLst/>
            </c:spPr>
            <c:extLst>
              <c:ext xmlns:c16="http://schemas.microsoft.com/office/drawing/2014/chart" uri="{C3380CC4-5D6E-409C-BE32-E72D297353CC}">
                <c16:uniqueId val="{00000010-978E-4096-B65F-E043CB0EDC4A}"/>
              </c:ext>
            </c:extLst>
          </c:dPt>
          <c:dLbls>
            <c:dLbl>
              <c:idx val="0"/>
              <c:layout>
                <c:manualLayout>
                  <c:x val="-0.11819013804562149"/>
                  <c:y val="0.30301513450838025"/>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0.11586530049128473"/>
                      <c:h val="0.23685633365358982"/>
                    </c:manualLayout>
                  </c15:layout>
                </c:ext>
                <c:ext xmlns:c16="http://schemas.microsoft.com/office/drawing/2014/chart" uri="{C3380CC4-5D6E-409C-BE32-E72D297353CC}">
                  <c16:uniqueId val="{00000010-978E-4096-B65F-E043CB0EDC4A}"/>
                </c:ext>
              </c:extLst>
            </c:dLbl>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Sheet1!$B$7</c:f>
              <c:numCache>
                <c:formatCode>General</c:formatCode>
                <c:ptCount val="1"/>
                <c:pt idx="0">
                  <c:v>0.74</c:v>
                </c:pt>
              </c:numCache>
            </c:numRef>
          </c:val>
          <c:extLst>
            <c:ext xmlns:c16="http://schemas.microsoft.com/office/drawing/2014/chart" uri="{C3380CC4-5D6E-409C-BE32-E72D297353CC}">
              <c16:uniqueId val="{00000011-978E-4096-B65F-E043CB0EDC4A}"/>
            </c:ext>
          </c:extLst>
        </c:ser>
        <c:ser>
          <c:idx val="6"/>
          <c:order val="6"/>
          <c:tx>
            <c:strRef>
              <c:f>Sheet1!$A$8</c:f>
              <c:strCache>
                <c:ptCount val="1"/>
                <c:pt idx="0">
                  <c:v>Transit</c:v>
                </c:pt>
              </c:strCache>
            </c:strRef>
          </c:tx>
          <c:spPr>
            <a:solidFill>
              <a:schemeClr val="accent1">
                <a:tint val="81000"/>
              </a:schemeClr>
            </a:solidFill>
            <a:ln w="19050">
              <a:solidFill>
                <a:schemeClr val="lt1"/>
              </a:solidFill>
            </a:ln>
            <a:effectLst/>
          </c:spPr>
          <c:invertIfNegative val="0"/>
          <c:dPt>
            <c:idx val="0"/>
            <c:invertIfNegative val="0"/>
            <c:bubble3D val="0"/>
            <c:spPr>
              <a:solidFill>
                <a:schemeClr val="accent1">
                  <a:tint val="81000"/>
                </a:schemeClr>
              </a:solidFill>
              <a:ln w="19050">
                <a:solidFill>
                  <a:schemeClr val="lt1"/>
                </a:solidFill>
              </a:ln>
              <a:effectLst/>
            </c:spPr>
            <c:extLst>
              <c:ext xmlns:c16="http://schemas.microsoft.com/office/drawing/2014/chart" uri="{C3380CC4-5D6E-409C-BE32-E72D297353CC}">
                <c16:uniqueId val="{00000013-978E-4096-B65F-E043CB0EDC4A}"/>
              </c:ext>
            </c:extLst>
          </c:dPt>
          <c:dLbls>
            <c:dLbl>
              <c:idx val="0"/>
              <c:layout>
                <c:manualLayout>
                  <c:x val="-4.9749039247921366E-2"/>
                  <c:y val="0.33581422277466161"/>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0.1390064943805101"/>
                      <c:h val="0.20434010165907177"/>
                    </c:manualLayout>
                  </c15:layout>
                </c:ext>
                <c:ext xmlns:c16="http://schemas.microsoft.com/office/drawing/2014/chart" uri="{C3380CC4-5D6E-409C-BE32-E72D297353CC}">
                  <c16:uniqueId val="{00000013-978E-4096-B65F-E043CB0EDC4A}"/>
                </c:ext>
              </c:extLst>
            </c:dLbl>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Sheet1!$B$8</c:f>
              <c:numCache>
                <c:formatCode>General</c:formatCode>
                <c:ptCount val="1"/>
                <c:pt idx="0">
                  <c:v>0.16</c:v>
                </c:pt>
              </c:numCache>
            </c:numRef>
          </c:val>
          <c:extLst>
            <c:ext xmlns:c16="http://schemas.microsoft.com/office/drawing/2014/chart" uri="{C3380CC4-5D6E-409C-BE32-E72D297353CC}">
              <c16:uniqueId val="{00000014-978E-4096-B65F-E043CB0EDC4A}"/>
            </c:ext>
          </c:extLst>
        </c:ser>
        <c:ser>
          <c:idx val="7"/>
          <c:order val="7"/>
          <c:tx>
            <c:strRef>
              <c:f>Sheet1!$A$9</c:f>
              <c:strCache>
                <c:ptCount val="1"/>
                <c:pt idx="0">
                  <c:v>Port of Tacoma</c:v>
                </c:pt>
              </c:strCache>
            </c:strRef>
          </c:tx>
          <c:spPr>
            <a:solidFill>
              <a:schemeClr val="accent1">
                <a:tint val="69000"/>
              </a:schemeClr>
            </a:solidFill>
            <a:ln w="19050">
              <a:solidFill>
                <a:schemeClr val="lt1"/>
              </a:solidFill>
            </a:ln>
            <a:effectLst/>
          </c:spPr>
          <c:invertIfNegative val="0"/>
          <c:dPt>
            <c:idx val="0"/>
            <c:invertIfNegative val="0"/>
            <c:bubble3D val="0"/>
            <c:spPr>
              <a:solidFill>
                <a:schemeClr val="accent1">
                  <a:tint val="69000"/>
                </a:schemeClr>
              </a:solidFill>
              <a:ln w="19050">
                <a:solidFill>
                  <a:schemeClr val="lt1"/>
                </a:solidFill>
              </a:ln>
              <a:effectLst/>
            </c:spPr>
            <c:extLst>
              <c:ext xmlns:c16="http://schemas.microsoft.com/office/drawing/2014/chart" uri="{C3380CC4-5D6E-409C-BE32-E72D297353CC}">
                <c16:uniqueId val="{00000016-978E-4096-B65F-E043CB0EDC4A}"/>
              </c:ext>
            </c:extLst>
          </c:dPt>
          <c:dLbls>
            <c:dLbl>
              <c:idx val="0"/>
              <c:layout>
                <c:manualLayout>
                  <c:x val="-7.2649572649572655E-2"/>
                  <c:y val="-0.29993183367416498"/>
                </c:manualLayout>
              </c:layout>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6-978E-4096-B65F-E043CB0EDC4A}"/>
                </c:ext>
              </c:extLst>
            </c:dLbl>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Sheet1!$B$9</c:f>
              <c:numCache>
                <c:formatCode>General</c:formatCode>
                <c:ptCount val="1"/>
                <c:pt idx="0">
                  <c:v>0.14000000000000001</c:v>
                </c:pt>
              </c:numCache>
            </c:numRef>
          </c:val>
          <c:extLst>
            <c:ext xmlns:c16="http://schemas.microsoft.com/office/drawing/2014/chart" uri="{C3380CC4-5D6E-409C-BE32-E72D297353CC}">
              <c16:uniqueId val="{00000017-978E-4096-B65F-E043CB0EDC4A}"/>
            </c:ext>
          </c:extLst>
        </c:ser>
        <c:ser>
          <c:idx val="8"/>
          <c:order val="8"/>
          <c:tx>
            <c:strRef>
              <c:f>Sheet1!$A$10</c:f>
              <c:strCache>
                <c:ptCount val="1"/>
                <c:pt idx="0">
                  <c:v>Flood Control Zone</c:v>
                </c:pt>
              </c:strCache>
            </c:strRef>
          </c:tx>
          <c:spPr>
            <a:solidFill>
              <a:schemeClr val="accent1">
                <a:tint val="56000"/>
              </a:schemeClr>
            </a:solidFill>
            <a:ln w="19050">
              <a:solidFill>
                <a:schemeClr val="lt1"/>
              </a:solidFill>
            </a:ln>
            <a:effectLst/>
          </c:spPr>
          <c:invertIfNegative val="0"/>
          <c:dPt>
            <c:idx val="0"/>
            <c:invertIfNegative val="0"/>
            <c:bubble3D val="0"/>
            <c:spPr>
              <a:solidFill>
                <a:schemeClr val="accent1">
                  <a:tint val="56000"/>
                </a:schemeClr>
              </a:solidFill>
              <a:ln w="19050">
                <a:solidFill>
                  <a:schemeClr val="lt1"/>
                </a:solidFill>
              </a:ln>
              <a:effectLst/>
            </c:spPr>
            <c:extLst>
              <c:ext xmlns:c16="http://schemas.microsoft.com/office/drawing/2014/chart" uri="{C3380CC4-5D6E-409C-BE32-E72D297353CC}">
                <c16:uniqueId val="{00000019-978E-4096-B65F-E043CB0EDC4A}"/>
              </c:ext>
            </c:extLst>
          </c:dPt>
          <c:dLbls>
            <c:dLbl>
              <c:idx val="0"/>
              <c:layout>
                <c:manualLayout>
                  <c:x val="2.2032913943556033E-2"/>
                  <c:y val="0.32378953416105311"/>
                </c:manualLayout>
              </c:layout>
              <c:dLblPos val="ctr"/>
              <c:showLegendKey val="0"/>
              <c:showVal val="1"/>
              <c:showCatName val="0"/>
              <c:showSerName val="1"/>
              <c:showPercent val="0"/>
              <c:showBubbleSize val="0"/>
              <c:extLst>
                <c:ext xmlns:c15="http://schemas.microsoft.com/office/drawing/2012/chart" uri="{CE6537A1-D6FC-4f65-9D91-7224C49458BB}">
                  <c15:layout>
                    <c:manualLayout>
                      <c:w val="8.8728548354532602E-2"/>
                      <c:h val="0.27234719381958644"/>
                    </c:manualLayout>
                  </c15:layout>
                </c:ext>
                <c:ext xmlns:c16="http://schemas.microsoft.com/office/drawing/2014/chart" uri="{C3380CC4-5D6E-409C-BE32-E72D297353CC}">
                  <c16:uniqueId val="{00000019-978E-4096-B65F-E043CB0EDC4A}"/>
                </c:ext>
              </c:extLst>
            </c:dLbl>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Sheet1!$B$10</c:f>
              <c:numCache>
                <c:formatCode>General</c:formatCode>
                <c:ptCount val="1"/>
                <c:pt idx="0">
                  <c:v>0.1</c:v>
                </c:pt>
              </c:numCache>
            </c:numRef>
          </c:val>
          <c:extLst>
            <c:ext xmlns:c16="http://schemas.microsoft.com/office/drawing/2014/chart" uri="{C3380CC4-5D6E-409C-BE32-E72D297353CC}">
              <c16:uniqueId val="{0000001A-978E-4096-B65F-E043CB0EDC4A}"/>
            </c:ext>
          </c:extLst>
        </c:ser>
        <c:ser>
          <c:idx val="9"/>
          <c:order val="9"/>
          <c:tx>
            <c:strRef>
              <c:f>Sheet1!$A$11</c:f>
              <c:strCache>
                <c:ptCount val="1"/>
                <c:pt idx="0">
                  <c:v>Conservation Futures</c:v>
                </c:pt>
              </c:strCache>
            </c:strRef>
          </c:tx>
          <c:spPr>
            <a:solidFill>
              <a:schemeClr val="accent1">
                <a:tint val="43000"/>
              </a:schemeClr>
            </a:solidFill>
            <a:ln w="19050">
              <a:solidFill>
                <a:schemeClr val="lt1"/>
              </a:solidFill>
            </a:ln>
            <a:effectLst/>
          </c:spPr>
          <c:invertIfNegative val="0"/>
          <c:dPt>
            <c:idx val="0"/>
            <c:invertIfNegative val="0"/>
            <c:bubble3D val="0"/>
            <c:spPr>
              <a:solidFill>
                <a:schemeClr val="accent1">
                  <a:tint val="43000"/>
                </a:schemeClr>
              </a:solidFill>
              <a:ln w="19050">
                <a:solidFill>
                  <a:schemeClr val="lt1"/>
                </a:solidFill>
              </a:ln>
              <a:effectLst/>
            </c:spPr>
            <c:extLst>
              <c:ext xmlns:c16="http://schemas.microsoft.com/office/drawing/2014/chart" uri="{C3380CC4-5D6E-409C-BE32-E72D297353CC}">
                <c16:uniqueId val="{0000001C-978E-4096-B65F-E043CB0EDC4A}"/>
              </c:ext>
            </c:extLst>
          </c:dPt>
          <c:dLbls>
            <c:dLbl>
              <c:idx val="0"/>
              <c:layout>
                <c:manualLayout>
                  <c:x val="2.8707024496440405E-3"/>
                  <c:y val="-0.41098646436531133"/>
                </c:manualLayout>
              </c:layout>
              <c:numFmt formatCode="&quot;$&quot;#,##0.00" sourceLinked="0"/>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C-978E-4096-B65F-E043CB0EDC4A}"/>
                </c:ext>
              </c:extLst>
            </c:dLbl>
            <c:spPr>
              <a:noFill/>
              <a:ln>
                <a:noFill/>
              </a:ln>
              <a:effectLst/>
            </c:spPr>
            <c:txPr>
              <a:bodyPr rot="0" spcFirstLastPara="1" vertOverflow="ellipsis" vert="horz" wrap="square" anchor="ctr" anchorCtr="1"/>
              <a:lstStyle/>
              <a:p>
                <a:pPr>
                  <a:defRPr sz="1050" b="0" i="0" u="none" strike="noStrike" kern="1200" baseline="0">
                    <a:solidFill>
                      <a:schemeClr val="bg2">
                        <a:lumMod val="10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Sales</c:v>
                </c:pt>
              </c:strCache>
            </c:strRef>
          </c:cat>
          <c:val>
            <c:numRef>
              <c:f>Sheet1!$B$11</c:f>
              <c:numCache>
                <c:formatCode>General</c:formatCode>
                <c:ptCount val="1"/>
                <c:pt idx="0">
                  <c:v>0.03</c:v>
                </c:pt>
              </c:numCache>
            </c:numRef>
          </c:val>
          <c:extLst>
            <c:ext xmlns:c16="http://schemas.microsoft.com/office/drawing/2014/chart" uri="{C3380CC4-5D6E-409C-BE32-E72D297353CC}">
              <c16:uniqueId val="{0000001D-978E-4096-B65F-E043CB0EDC4A}"/>
            </c:ext>
          </c:extLst>
        </c:ser>
        <c:dLbls>
          <c:dLblPos val="ctr"/>
          <c:showLegendKey val="0"/>
          <c:showVal val="1"/>
          <c:showCatName val="0"/>
          <c:showSerName val="0"/>
          <c:showPercent val="0"/>
          <c:showBubbleSize val="0"/>
        </c:dLbls>
        <c:gapWidth val="100"/>
        <c:overlap val="100"/>
        <c:axId val="400099584"/>
        <c:axId val="1324493199"/>
      </c:barChart>
      <c:valAx>
        <c:axId val="1324493199"/>
        <c:scaling>
          <c:orientation val="minMax"/>
        </c:scaling>
        <c:delete val="1"/>
        <c:axPos val="b"/>
        <c:numFmt formatCode="General" sourceLinked="1"/>
        <c:majorTickMark val="out"/>
        <c:minorTickMark val="none"/>
        <c:tickLblPos val="nextTo"/>
        <c:crossAx val="400099584"/>
        <c:crosses val="autoZero"/>
        <c:crossBetween val="between"/>
      </c:valAx>
      <c:catAx>
        <c:axId val="400099584"/>
        <c:scaling>
          <c:orientation val="minMax"/>
        </c:scaling>
        <c:delete val="1"/>
        <c:axPos val="l"/>
        <c:numFmt formatCode="General" sourceLinked="1"/>
        <c:majorTickMark val="out"/>
        <c:minorTickMark val="none"/>
        <c:tickLblPos val="nextTo"/>
        <c:crossAx val="1324493199"/>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50">
          <a:solidFill>
            <a:schemeClr val="bg2">
              <a:lumMod val="10000"/>
            </a:schemeClr>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Sheet2!$B$32</c:f>
              <c:strCache>
                <c:ptCount val="1"/>
                <c:pt idx="0">
                  <c:v>Percentage of respondents who selected this challenge</c:v>
                </c:pt>
              </c:strCache>
            </c:strRef>
          </c:tx>
          <c:spPr>
            <a:solidFill>
              <a:srgbClr val="E5756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40-4C17-86C2-CE148FC86E0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40-4C17-86C2-CE148FC86E06}"/>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40-4C17-86C2-CE148FC86E06}"/>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40-4C17-86C2-CE148FC86E06}"/>
                </c:ext>
              </c:extLst>
            </c:dLbl>
            <c:spPr>
              <a:noFill/>
              <a:ln>
                <a:noFill/>
              </a:ln>
              <a:effectLst/>
            </c:spPr>
            <c:txPr>
              <a:bodyPr rot="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Sheet2!$A$33:$A$36</c:f>
              <c:strCache>
                <c:ptCount val="4"/>
                <c:pt idx="0">
                  <c:v>Crime &amp; public safety</c:v>
                </c:pt>
                <c:pt idx="1">
                  <c:v>Taxes</c:v>
                </c:pt>
                <c:pt idx="2">
                  <c:v>Homelessness</c:v>
                </c:pt>
                <c:pt idx="3">
                  <c:v>Politicians &amp; government</c:v>
                </c:pt>
              </c:strCache>
            </c:strRef>
          </c:cat>
          <c:val>
            <c:numRef>
              <c:f>Sheet2!$B$33:$B$36</c:f>
              <c:numCache>
                <c:formatCode>0%</c:formatCode>
                <c:ptCount val="4"/>
                <c:pt idx="0">
                  <c:v>0.33</c:v>
                </c:pt>
                <c:pt idx="1">
                  <c:v>0.14000000000000001</c:v>
                </c:pt>
                <c:pt idx="2">
                  <c:v>0.09</c:v>
                </c:pt>
                <c:pt idx="3">
                  <c:v>0.09</c:v>
                </c:pt>
              </c:numCache>
            </c:numRef>
          </c:val>
          <c:extLst>
            <c:ext xmlns:c16="http://schemas.microsoft.com/office/drawing/2014/chart" uri="{C3380CC4-5D6E-409C-BE32-E72D297353CC}">
              <c16:uniqueId val="{00000004-9640-4C17-86C2-CE148FC86E06}"/>
            </c:ext>
          </c:extLst>
        </c:ser>
        <c:dLbls>
          <c:showLegendKey val="0"/>
          <c:showVal val="0"/>
          <c:showCatName val="0"/>
          <c:showSerName val="0"/>
          <c:showPercent val="0"/>
          <c:showBubbleSize val="0"/>
        </c:dLbls>
        <c:gapWidth val="84"/>
        <c:overlap val="-27"/>
        <c:axId val="1135968832"/>
        <c:axId val="1411302576"/>
      </c:barChart>
      <c:catAx>
        <c:axId val="1135968832"/>
        <c:scaling>
          <c:orientation val="minMax"/>
        </c:scaling>
        <c:delete val="0"/>
        <c:axPos val="b"/>
        <c:numFmt formatCode="General" sourceLinked="1"/>
        <c:majorTickMark val="none"/>
        <c:minorTickMark val="none"/>
        <c:tickLblPos val="nextTo"/>
        <c:spPr>
          <a:noFill/>
          <a:ln w="9525" cap="flat" cmpd="sng" algn="ctr">
            <a:solidFill>
              <a:schemeClr val="accent2">
                <a:lumMod val="20000"/>
                <a:lumOff val="80000"/>
              </a:schemeClr>
            </a:solidFill>
            <a:round/>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en-US"/>
          </a:p>
        </c:txPr>
        <c:crossAx val="1411302576"/>
        <c:crosses val="autoZero"/>
        <c:auto val="1"/>
        <c:lblAlgn val="ctr"/>
        <c:lblOffset val="100"/>
        <c:noMultiLvlLbl val="0"/>
      </c:catAx>
      <c:valAx>
        <c:axId val="1411302576"/>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accent2"/>
                    </a:solidFill>
                    <a:latin typeface="+mn-lt"/>
                    <a:ea typeface="+mn-ea"/>
                    <a:cs typeface="+mn-cs"/>
                  </a:defRPr>
                </a:pPr>
                <a:r>
                  <a:rPr lang="en-US"/>
                  <a:t>Percentage of respondents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2"/>
                </a:solidFill>
                <a:latin typeface="+mn-lt"/>
                <a:ea typeface="+mn-ea"/>
                <a:cs typeface="+mn-cs"/>
              </a:defRPr>
            </a:pPr>
            <a:endParaRPr lang="en-US"/>
          </a:p>
        </c:txPr>
        <c:crossAx val="113596883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accent2"/>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shade val="50000"/>
                </a:schemeClr>
              </a:solidFill>
              <a:ln w="19050">
                <a:solidFill>
                  <a:schemeClr val="lt1"/>
                </a:solidFill>
              </a:ln>
              <a:effectLst/>
            </c:spPr>
            <c:extLst>
              <c:ext xmlns:c16="http://schemas.microsoft.com/office/drawing/2014/chart" uri="{C3380CC4-5D6E-409C-BE32-E72D297353CC}">
                <c16:uniqueId val="{00000004-FF39-4292-8974-BDD9A42D53B0}"/>
              </c:ext>
            </c:extLst>
          </c:dPt>
          <c:dPt>
            <c:idx val="1"/>
            <c:bubble3D val="0"/>
            <c:spPr>
              <a:solidFill>
                <a:schemeClr val="accent5">
                  <a:shade val="70000"/>
                </a:schemeClr>
              </a:solidFill>
              <a:ln w="19050">
                <a:solidFill>
                  <a:schemeClr val="lt1"/>
                </a:solidFill>
              </a:ln>
              <a:effectLst/>
            </c:spPr>
            <c:extLst>
              <c:ext xmlns:c16="http://schemas.microsoft.com/office/drawing/2014/chart" uri="{C3380CC4-5D6E-409C-BE32-E72D297353CC}">
                <c16:uniqueId val="{00000005-FF39-4292-8974-BDD9A42D53B0}"/>
              </c:ext>
            </c:extLst>
          </c:dPt>
          <c:dPt>
            <c:idx val="2"/>
            <c:bubble3D val="0"/>
            <c:spPr>
              <a:solidFill>
                <a:schemeClr val="accent5">
                  <a:shade val="90000"/>
                </a:schemeClr>
              </a:solidFill>
              <a:ln w="19050">
                <a:solidFill>
                  <a:schemeClr val="lt1"/>
                </a:solidFill>
              </a:ln>
              <a:effectLst/>
            </c:spPr>
            <c:extLst>
              <c:ext xmlns:c16="http://schemas.microsoft.com/office/drawing/2014/chart" uri="{C3380CC4-5D6E-409C-BE32-E72D297353CC}">
                <c16:uniqueId val="{00000006-FF39-4292-8974-BDD9A42D53B0}"/>
              </c:ext>
            </c:extLst>
          </c:dPt>
          <c:dPt>
            <c:idx val="3"/>
            <c:bubble3D val="0"/>
            <c:spPr>
              <a:solidFill>
                <a:schemeClr val="accent5">
                  <a:tint val="90000"/>
                </a:schemeClr>
              </a:solidFill>
              <a:ln w="19050">
                <a:solidFill>
                  <a:schemeClr val="lt1"/>
                </a:solidFill>
              </a:ln>
              <a:effectLst/>
            </c:spPr>
            <c:extLst>
              <c:ext xmlns:c16="http://schemas.microsoft.com/office/drawing/2014/chart" uri="{C3380CC4-5D6E-409C-BE32-E72D297353CC}">
                <c16:uniqueId val="{00000001-FF39-4292-8974-BDD9A42D53B0}"/>
              </c:ext>
            </c:extLst>
          </c:dPt>
          <c:dPt>
            <c:idx val="4"/>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2-FF39-4292-8974-BDD9A42D53B0}"/>
              </c:ext>
            </c:extLst>
          </c:dPt>
          <c:dPt>
            <c:idx val="5"/>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3-FF39-4292-8974-BDD9A42D53B0}"/>
              </c:ext>
            </c:extLst>
          </c:dPt>
          <c:dLbls>
            <c:dLbl>
              <c:idx val="0"/>
              <c:layout>
                <c:manualLayout>
                  <c:x val="1.5885986861985085E-2"/>
                  <c:y val="0.12118458270382025"/>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F39-4292-8974-BDD9A42D53B0}"/>
                </c:ext>
              </c:extLst>
            </c:dLbl>
            <c:dLbl>
              <c:idx val="1"/>
              <c:layout>
                <c:manualLayout>
                  <c:x val="4.538853389138587E-2"/>
                  <c:y val="-0.1205099516579802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39-4292-8974-BDD9A42D53B0}"/>
                </c:ext>
              </c:extLst>
            </c:dLbl>
            <c:dLbl>
              <c:idx val="2"/>
              <c:layout>
                <c:manualLayout>
                  <c:x val="-0.12254904150674208"/>
                  <c:y val="-0.10387249946041746"/>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F39-4292-8974-BDD9A42D53B0}"/>
                </c:ext>
              </c:extLst>
            </c:dLbl>
            <c:dLbl>
              <c:idx val="3"/>
              <c:layout>
                <c:manualLayout>
                  <c:x val="-7.4891080920786862E-2"/>
                  <c:y val="-3.6572343077271696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F39-4292-8974-BDD9A42D53B0}"/>
                </c:ext>
              </c:extLst>
            </c:dLbl>
            <c:dLbl>
              <c:idx val="4"/>
              <c:layout>
                <c:manualLayout>
                  <c:x val="-5.4466240669663164E-2"/>
                  <c:y val="6.347763855914394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F39-4292-8974-BDD9A42D53B0}"/>
                </c:ext>
              </c:extLst>
            </c:dLbl>
            <c:dLbl>
              <c:idx val="5"/>
              <c:layout>
                <c:manualLayout>
                  <c:x val="-0.10098948790833377"/>
                  <c:y val="0"/>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7907140063118652"/>
                      <c:h val="0.18593177403414707"/>
                    </c:manualLayout>
                  </c15:layout>
                </c:ext>
                <c:ext xmlns:c16="http://schemas.microsoft.com/office/drawing/2014/chart" uri="{C3380CC4-5D6E-409C-BE32-E72D297353CC}">
                  <c16:uniqueId val="{00000003-FF39-4292-8974-BDD9A42D53B0}"/>
                </c:ext>
              </c:extLst>
            </c:dLbl>
            <c:spPr>
              <a:noFill/>
              <a:ln>
                <a:noFill/>
              </a:ln>
              <a:effectLst/>
            </c:spPr>
            <c:txPr>
              <a:bodyPr rot="0" spcFirstLastPara="1" vertOverflow="ellipsis" vert="horz" wrap="square" anchor="ctr" anchorCtr="1"/>
              <a:lstStyle/>
              <a:p>
                <a:pPr>
                  <a:defRPr sz="1197" b="0" i="0" u="none" strike="noStrike" kern="1200" baseline="0">
                    <a:solidFill>
                      <a:schemeClr val="accent5"/>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Housing and Homelessness </c:v>
                </c:pt>
                <c:pt idx="1">
                  <c:v>Human and Environmental Health</c:v>
                </c:pt>
                <c:pt idx="2">
                  <c:v>Livable Wage Jobs </c:v>
                </c:pt>
                <c:pt idx="3">
                  <c:v>Community Safety </c:v>
                </c:pt>
                <c:pt idx="4">
                  <c:v>Access</c:v>
                </c:pt>
                <c:pt idx="5">
                  <c:v>Belief and Trust </c:v>
                </c:pt>
              </c:strCache>
            </c:strRef>
          </c:cat>
          <c:val>
            <c:numRef>
              <c:f>Sheet1!$B$2:$B$7</c:f>
              <c:numCache>
                <c:formatCode>0%</c:formatCode>
                <c:ptCount val="6"/>
                <c:pt idx="0">
                  <c:v>0.28000000000000003</c:v>
                </c:pt>
                <c:pt idx="1">
                  <c:v>0.187</c:v>
                </c:pt>
                <c:pt idx="2">
                  <c:v>0.17699999999999999</c:v>
                </c:pt>
                <c:pt idx="3">
                  <c:v>0.17</c:v>
                </c:pt>
                <c:pt idx="4">
                  <c:v>0.122</c:v>
                </c:pt>
                <c:pt idx="5">
                  <c:v>0.06</c:v>
                </c:pt>
              </c:numCache>
            </c:numRef>
          </c:val>
          <c:extLst>
            <c:ext xmlns:c16="http://schemas.microsoft.com/office/drawing/2014/chart" uri="{C3380CC4-5D6E-409C-BE32-E72D297353CC}">
              <c16:uniqueId val="{00000000-FF39-4292-8974-BDD9A42D53B0}"/>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accent5"/>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[AE New Priority Sort.xlsx]Visuals!PivotTable4</c:name>
    <c:fmtId val="29"/>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Lst>
        </c:dLbl>
      </c:pivotFmt>
      <c:pivotFmt>
        <c:idx val="8"/>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9"/>
        <c:dLbl>
          <c:idx val="0"/>
          <c:layout>
            <c:manualLayout>
              <c:x val="-4.5427132817075548E-2"/>
              <c:y val="0.25866050808314106"/>
            </c:manualLayout>
          </c:layout>
          <c:dLblPos val="ctr"/>
          <c:showLegendKey val="0"/>
          <c:showVal val="1"/>
          <c:showCatName val="0"/>
          <c:showSerName val="1"/>
          <c:showPercent val="0"/>
          <c:showBubbleSize val="0"/>
          <c:extLst>
            <c:ext xmlns:c15="http://schemas.microsoft.com/office/drawing/2012/chart" uri="{CE6537A1-D6FC-4f65-9D91-7224C49458BB}"/>
          </c:extLst>
        </c:dLbl>
      </c:pivotFmt>
      <c:pivotFmt>
        <c:idx val="10"/>
        <c:dLbl>
          <c:idx val="0"/>
          <c:layout>
            <c:manualLayout>
              <c:x val="4.6221204529185843E-2"/>
              <c:y val="-0.24018475750577373"/>
            </c:manualLayout>
          </c:layout>
          <c:dLblPos val="ctr"/>
          <c:showLegendKey val="0"/>
          <c:showVal val="1"/>
          <c:showCatName val="0"/>
          <c:showSerName val="1"/>
          <c:showPercent val="0"/>
          <c:showBubbleSize val="0"/>
          <c:extLst>
            <c:ext xmlns:c15="http://schemas.microsoft.com/office/drawing/2012/chart" uri="{CE6537A1-D6FC-4f65-9D91-7224C49458BB}"/>
          </c:extLst>
        </c:dLbl>
      </c:pivotFmt>
      <c:pivotFmt>
        <c:idx val="11"/>
        <c:dLbl>
          <c:idx val="0"/>
          <c:layout>
            <c:manualLayout>
              <c:x val="-1.8675001626862794E-2"/>
              <c:y val="-0.26789838337182453"/>
            </c:manualLayout>
          </c:layout>
          <c:dLblPos val="ctr"/>
          <c:showLegendKey val="0"/>
          <c:showVal val="1"/>
          <c:showCatName val="0"/>
          <c:showSerName val="0"/>
          <c:showPercent val="0"/>
          <c:showBubbleSize val="0"/>
          <c:extLst>
            <c:ext xmlns:c15="http://schemas.microsoft.com/office/drawing/2012/chart" uri="{CE6537A1-D6FC-4f65-9D91-7224C49458BB}"/>
          </c:extLst>
        </c:dLbl>
      </c:pivotFmt>
      <c:pivotFmt>
        <c:idx val="12"/>
        <c:dLbl>
          <c:idx val="0"/>
          <c:layout>
            <c:manualLayout>
              <c:x val="-1.0617801132296498E-2"/>
              <c:y val="-0.19861431870669749"/>
            </c:manualLayout>
          </c:layout>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20"/>
        <c:spPr>
          <a:solidFill>
            <a:schemeClr val="accent1">
              <a:lumMod val="60000"/>
            </a:schemeClr>
          </a:solidFill>
          <a:ln>
            <a:noFill/>
          </a:ln>
          <a:effectLst/>
        </c:spPr>
        <c:dLbl>
          <c:idx val="0"/>
          <c:layout>
            <c:manualLayout>
              <c:x val="4.1270549178417992E-2"/>
              <c:y val="-0.2211981566820276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1"/>
        <c:spPr>
          <a:solidFill>
            <a:schemeClr val="accent6"/>
          </a:solidFill>
          <a:ln>
            <a:noFill/>
          </a:ln>
          <a:effectLst/>
        </c:spPr>
        <c:dLbl>
          <c:idx val="0"/>
          <c:layout>
            <c:manualLayout>
              <c:x val="9.2462396712512994E-4"/>
              <c:y val="-0.2350230414746544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2"/>
        <c:spPr>
          <a:solidFill>
            <a:schemeClr val="accent5"/>
          </a:solidFill>
          <a:ln>
            <a:noFill/>
          </a:ln>
          <a:effectLst/>
        </c:spPr>
        <c:dLbl>
          <c:idx val="0"/>
          <c:layout>
            <c:manualLayout>
              <c:x val="6.9986116005491972E-3"/>
              <c:y val="0.2211981566820275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3"/>
        <c:spPr>
          <a:solidFill>
            <a:schemeClr val="accent4"/>
          </a:solidFill>
          <a:ln>
            <a:noFill/>
          </a:ln>
          <a:effectLst/>
        </c:spPr>
        <c:dLbl>
          <c:idx val="0"/>
          <c:layout>
            <c:manualLayout>
              <c:x val="2.8158620583385981E-2"/>
              <c:y val="-0.1935483870967742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4"/>
        <c:spPr>
          <a:solidFill>
            <a:schemeClr val="accent3"/>
          </a:solidFill>
          <a:ln>
            <a:noFill/>
          </a:ln>
          <a:effectLst/>
        </c:spPr>
        <c:dLbl>
          <c:idx val="0"/>
          <c:layout>
            <c:manualLayout>
              <c:x val="9.7823428711176332E-4"/>
              <c:y val="0.2626728110599078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5"/>
        <c:spPr>
          <a:solidFill>
            <a:schemeClr val="accent2"/>
          </a:solidFill>
          <a:ln>
            <a:noFill/>
          </a:ln>
          <a:effectLst/>
        </c:spPr>
        <c:dLbl>
          <c:idx val="0"/>
          <c:layout>
            <c:manualLayout>
              <c:x val="3.2289628180039137E-2"/>
              <c:y val="-0.3456221198156682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6"/>
        <c:spPr>
          <a:solidFill>
            <a:schemeClr val="accent1"/>
          </a:solidFill>
          <a:ln>
            <a:noFill/>
          </a:ln>
          <a:effectLst/>
        </c:spPr>
        <c:dLbl>
          <c:idx val="0"/>
          <c:layout>
            <c:manualLayout>
              <c:x val="-7.3547313435135681E-4"/>
              <c:y val="-0.225806451612903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28"/>
        <c:spPr>
          <a:solidFill>
            <a:schemeClr val="accent1"/>
          </a:solidFill>
          <a:ln>
            <a:noFill/>
          </a:ln>
          <a:effectLst/>
        </c:spPr>
        <c:dLbl>
          <c:idx val="0"/>
          <c:layout>
            <c:manualLayout>
              <c:x val="-7.3547313435135681E-4"/>
              <c:y val="-0.225806451612903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0"/>
        <c:spPr>
          <a:solidFill>
            <a:schemeClr val="accent2"/>
          </a:solidFill>
          <a:ln>
            <a:noFill/>
          </a:ln>
          <a:effectLst/>
        </c:spPr>
        <c:dLbl>
          <c:idx val="0"/>
          <c:layout>
            <c:manualLayout>
              <c:x val="3.2289628180039137E-2"/>
              <c:y val="-0.3456221198156682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2"/>
        <c:spPr>
          <a:solidFill>
            <a:schemeClr val="accent3"/>
          </a:solidFill>
          <a:ln>
            <a:noFill/>
          </a:ln>
          <a:effectLst/>
        </c:spPr>
        <c:dLbl>
          <c:idx val="0"/>
          <c:layout>
            <c:manualLayout>
              <c:x val="9.7823428711176332E-4"/>
              <c:y val="0.2626728110599078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4"/>
        <c:spPr>
          <a:solidFill>
            <a:schemeClr val="accent4"/>
          </a:solidFill>
          <a:ln>
            <a:noFill/>
          </a:ln>
          <a:effectLst/>
        </c:spPr>
        <c:dLbl>
          <c:idx val="0"/>
          <c:layout>
            <c:manualLayout>
              <c:x val="2.8158620583385981E-2"/>
              <c:y val="-0.1935483870967742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6"/>
        <c:spPr>
          <a:solidFill>
            <a:schemeClr val="accent5"/>
          </a:solidFill>
          <a:ln>
            <a:noFill/>
          </a:ln>
          <a:effectLst/>
        </c:spPr>
        <c:dLbl>
          <c:idx val="0"/>
          <c:layout>
            <c:manualLayout>
              <c:x val="6.9986116005491972E-3"/>
              <c:y val="0.2211981566820275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8"/>
        <c:spPr>
          <a:solidFill>
            <a:schemeClr val="accent6"/>
          </a:solidFill>
          <a:ln>
            <a:noFill/>
          </a:ln>
          <a:effectLst/>
        </c:spPr>
        <c:dLbl>
          <c:idx val="0"/>
          <c:layout>
            <c:manualLayout>
              <c:x val="9.2462396712512994E-4"/>
              <c:y val="-0.2350230414746544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0"/>
        <c:spPr>
          <a:solidFill>
            <a:schemeClr val="accent1">
              <a:lumMod val="60000"/>
            </a:schemeClr>
          </a:solidFill>
          <a:ln>
            <a:noFill/>
          </a:ln>
          <a:effectLst/>
        </c:spPr>
        <c:dLbl>
          <c:idx val="0"/>
          <c:layout>
            <c:manualLayout>
              <c:x val="4.1270549178417992E-2"/>
              <c:y val="-0.2211981566820276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2"/>
        <c:spPr>
          <a:solidFill>
            <a:schemeClr val="accent1"/>
          </a:solidFill>
          <a:ln>
            <a:noFill/>
          </a:ln>
          <a:effectLst/>
        </c:spPr>
        <c:dLbl>
          <c:idx val="0"/>
          <c:layout>
            <c:manualLayout>
              <c:x val="-7.3547313435135681E-4"/>
              <c:y val="-0.22580645161290328"/>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4"/>
        <c:spPr>
          <a:solidFill>
            <a:schemeClr val="accent2"/>
          </a:solidFill>
          <a:ln>
            <a:noFill/>
          </a:ln>
          <a:effectLst/>
        </c:spPr>
        <c:dLbl>
          <c:idx val="0"/>
          <c:layout>
            <c:manualLayout>
              <c:x val="3.2289628180039137E-2"/>
              <c:y val="-0.3456221198156682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6"/>
        <c:spPr>
          <a:solidFill>
            <a:schemeClr val="accent3"/>
          </a:solidFill>
          <a:ln>
            <a:noFill/>
          </a:ln>
          <a:effectLst/>
        </c:spPr>
        <c:dLbl>
          <c:idx val="0"/>
          <c:layout>
            <c:manualLayout>
              <c:x val="9.7823428711176332E-4"/>
              <c:y val="0.2626728110599078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8"/>
        <c:spPr>
          <a:solidFill>
            <a:schemeClr val="accent4"/>
          </a:solidFill>
          <a:ln>
            <a:noFill/>
          </a:ln>
          <a:effectLst/>
        </c:spPr>
        <c:dLbl>
          <c:idx val="0"/>
          <c:layout>
            <c:manualLayout>
              <c:x val="2.8158620583385981E-2"/>
              <c:y val="-0.1935483870967742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0"/>
        <c:spPr>
          <a:solidFill>
            <a:schemeClr val="accent5"/>
          </a:solidFill>
          <a:ln>
            <a:noFill/>
          </a:ln>
          <a:effectLst/>
        </c:spPr>
        <c:dLbl>
          <c:idx val="0"/>
          <c:layout>
            <c:manualLayout>
              <c:x val="6.9986116005491972E-3"/>
              <c:y val="0.2211981566820275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2"/>
        <c:spPr>
          <a:solidFill>
            <a:schemeClr val="accent6"/>
          </a:solidFill>
          <a:ln>
            <a:noFill/>
          </a:ln>
          <a:effectLst/>
        </c:spPr>
        <c:dLbl>
          <c:idx val="0"/>
          <c:layout>
            <c:manualLayout>
              <c:x val="9.2462396712512994E-4"/>
              <c:y val="-0.2350230414746544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4"/>
        <c:spPr>
          <a:solidFill>
            <a:schemeClr val="accent1">
              <a:lumMod val="60000"/>
            </a:schemeClr>
          </a:solidFill>
          <a:ln>
            <a:noFill/>
          </a:ln>
          <a:effectLst/>
        </c:spPr>
        <c:dLbl>
          <c:idx val="0"/>
          <c:layout>
            <c:manualLayout>
              <c:x val="4.1270549178417992E-2"/>
              <c:y val="-0.2211981566820276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s>
    <c:plotArea>
      <c:layout>
        <c:manualLayout>
          <c:layoutTarget val="inner"/>
          <c:xMode val="edge"/>
          <c:yMode val="edge"/>
          <c:x val="4.0117416829745595E-2"/>
          <c:y val="0.23299103741064625"/>
          <c:w val="0.75705756814644742"/>
          <c:h val="0.70710112848797146"/>
        </c:manualLayout>
      </c:layout>
      <c:barChart>
        <c:barDir val="bar"/>
        <c:grouping val="stacked"/>
        <c:varyColors val="0"/>
        <c:ser>
          <c:idx val="0"/>
          <c:order val="0"/>
          <c:tx>
            <c:strRef>
              <c:f>Visuals!$B$27:$B$28</c:f>
              <c:strCache>
                <c:ptCount val="1"/>
                <c:pt idx="0">
                  <c:v>Rates, Fees, and Charges for Services</c:v>
                </c:pt>
              </c:strCache>
            </c:strRef>
          </c:tx>
          <c:spPr>
            <a:solidFill>
              <a:schemeClr val="accent1"/>
            </a:solidFill>
            <a:ln>
              <a:noFill/>
            </a:ln>
            <a:effectLst/>
          </c:spPr>
          <c:invertIfNegative val="0"/>
          <c:dLbls>
            <c:dLbl>
              <c:idx val="0"/>
              <c:layout>
                <c:manualLayout>
                  <c:x val="-3.2115228789756152E-2"/>
                  <c:y val="-0.28857136469378319"/>
                </c:manualLayout>
              </c:layout>
              <c:tx>
                <c:rich>
                  <a:bodyPr/>
                  <a:lstStyle/>
                  <a:p>
                    <a:fld id="{7824D406-9861-4352-B5A1-65EE0F8E802D}" type="SERIESNAME">
                      <a:rPr lang="en-US" dirty="0"/>
                      <a:pPr/>
                      <a:t>[SERIES NAME]</a:t>
                    </a:fld>
                    <a:r>
                      <a:rPr lang="en-US" baseline="0" dirty="0"/>
                      <a:t>, $2,527.9 M  </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B3D-4CC0-8B6B-A5B557A3681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Visuals!$A$29</c:f>
              <c:strCache>
                <c:ptCount val="1"/>
                <c:pt idx="0">
                  <c:v>Total</c:v>
                </c:pt>
              </c:strCache>
            </c:strRef>
          </c:cat>
          <c:val>
            <c:numRef>
              <c:f>Visuals!$B$29</c:f>
              <c:numCache>
                <c:formatCode>_("$"* #,##0_);_("$"* \(#,##0\);_("$"* "-"??_);_(@_)</c:formatCode>
                <c:ptCount val="1"/>
                <c:pt idx="0">
                  <c:v>2527858879.5499997</c:v>
                </c:pt>
              </c:numCache>
            </c:numRef>
          </c:val>
          <c:extLst>
            <c:ext xmlns:c16="http://schemas.microsoft.com/office/drawing/2014/chart" uri="{C3380CC4-5D6E-409C-BE32-E72D297353CC}">
              <c16:uniqueId val="{00000001-2B3D-4CC0-8B6B-A5B557A3681E}"/>
            </c:ext>
          </c:extLst>
        </c:ser>
        <c:ser>
          <c:idx val="1"/>
          <c:order val="1"/>
          <c:tx>
            <c:strRef>
              <c:f>Visuals!$C$27:$C$28</c:f>
              <c:strCache>
                <c:ptCount val="1"/>
                <c:pt idx="0">
                  <c:v>Internal Charges</c:v>
                </c:pt>
              </c:strCache>
            </c:strRef>
          </c:tx>
          <c:spPr>
            <a:solidFill>
              <a:schemeClr val="accent2"/>
            </a:solidFill>
            <a:ln>
              <a:noFill/>
            </a:ln>
            <a:effectLst/>
          </c:spPr>
          <c:invertIfNegative val="0"/>
          <c:dLbls>
            <c:dLbl>
              <c:idx val="0"/>
              <c:layout>
                <c:manualLayout>
                  <c:x val="-4.0622218023393199E-2"/>
                  <c:y val="-0.37551018487031074"/>
                </c:manualLayout>
              </c:layout>
              <c:tx>
                <c:rich>
                  <a:bodyPr/>
                  <a:lstStyle/>
                  <a:p>
                    <a:fld id="{EACF5C2E-A6F5-419D-BCDD-CE0570E3EFD1}" type="SERIESNAME">
                      <a:rPr lang="en-US"/>
                      <a:pPr/>
                      <a:t>[SERIES NAME]</a:t>
                    </a:fld>
                    <a:r>
                      <a:rPr lang="en-US" baseline="0" dirty="0"/>
                      <a:t>, $1,144.1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B3D-4CC0-8B6B-A5B557A3681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Visuals!$A$29</c:f>
              <c:strCache>
                <c:ptCount val="1"/>
                <c:pt idx="0">
                  <c:v>Total</c:v>
                </c:pt>
              </c:strCache>
            </c:strRef>
          </c:cat>
          <c:val>
            <c:numRef>
              <c:f>Visuals!$C$29</c:f>
              <c:numCache>
                <c:formatCode>_("$"* #,##0_);_("$"* \(#,##0\);_("$"* "-"??_);_(@_)</c:formatCode>
                <c:ptCount val="1"/>
                <c:pt idx="0">
                  <c:v>1144131056.6599984</c:v>
                </c:pt>
              </c:numCache>
            </c:numRef>
          </c:val>
          <c:extLst>
            <c:ext xmlns:c16="http://schemas.microsoft.com/office/drawing/2014/chart" uri="{C3380CC4-5D6E-409C-BE32-E72D297353CC}">
              <c16:uniqueId val="{00000003-2B3D-4CC0-8B6B-A5B557A3681E}"/>
            </c:ext>
          </c:extLst>
        </c:ser>
        <c:ser>
          <c:idx val="2"/>
          <c:order val="2"/>
          <c:tx>
            <c:strRef>
              <c:f>Visuals!$D$27:$D$28</c:f>
              <c:strCache>
                <c:ptCount val="1"/>
                <c:pt idx="0">
                  <c:v>General Fund</c:v>
                </c:pt>
              </c:strCache>
            </c:strRef>
          </c:tx>
          <c:spPr>
            <a:solidFill>
              <a:schemeClr val="accent3"/>
            </a:solidFill>
            <a:ln>
              <a:noFill/>
            </a:ln>
            <a:effectLst/>
          </c:spPr>
          <c:invertIfNegative val="0"/>
          <c:dLbls>
            <c:dLbl>
              <c:idx val="0"/>
              <c:layout>
                <c:manualLayout>
                  <c:x val="-8.1162970687731872E-2"/>
                  <c:y val="0.32244884030975257"/>
                </c:manualLayout>
              </c:layout>
              <c:tx>
                <c:rich>
                  <a:bodyPr/>
                  <a:lstStyle/>
                  <a:p>
                    <a:fld id="{DA06C54B-98FB-469B-AEA1-D15E1F17D849}" type="SERIESNAME">
                      <a:rPr lang="en-US"/>
                      <a:pPr/>
                      <a:t>[SERIES NAME]</a:t>
                    </a:fld>
                    <a:r>
                      <a:rPr lang="en-US" baseline="0"/>
                      <a:t>, $641.2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B3D-4CC0-8B6B-A5B557A3681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Visuals!$A$29</c:f>
              <c:strCache>
                <c:ptCount val="1"/>
                <c:pt idx="0">
                  <c:v>Total</c:v>
                </c:pt>
              </c:strCache>
            </c:strRef>
          </c:cat>
          <c:val>
            <c:numRef>
              <c:f>Visuals!$D$29</c:f>
              <c:numCache>
                <c:formatCode>_("$"* #,##0_);_("$"* \(#,##0\);_("$"* "-"??_);_(@_)</c:formatCode>
                <c:ptCount val="1"/>
                <c:pt idx="0">
                  <c:v>641224433.46000087</c:v>
                </c:pt>
              </c:numCache>
            </c:numRef>
          </c:val>
          <c:extLst>
            <c:ext xmlns:c16="http://schemas.microsoft.com/office/drawing/2014/chart" uri="{C3380CC4-5D6E-409C-BE32-E72D297353CC}">
              <c16:uniqueId val="{00000005-2B3D-4CC0-8B6B-A5B557A3681E}"/>
            </c:ext>
          </c:extLst>
        </c:ser>
        <c:ser>
          <c:idx val="3"/>
          <c:order val="3"/>
          <c:tx>
            <c:strRef>
              <c:f>Visuals!$E$27:$E$28</c:f>
              <c:strCache>
                <c:ptCount val="1"/>
                <c:pt idx="0">
                  <c:v>Dedicated Grants, Taxes, and Other Revenues</c:v>
                </c:pt>
              </c:strCache>
            </c:strRef>
          </c:tx>
          <c:spPr>
            <a:solidFill>
              <a:schemeClr val="accent4"/>
            </a:solidFill>
            <a:ln>
              <a:noFill/>
            </a:ln>
            <a:effectLst/>
          </c:spPr>
          <c:invertIfNegative val="0"/>
          <c:dLbls>
            <c:dLbl>
              <c:idx val="0"/>
              <c:layout>
                <c:manualLayout>
                  <c:x val="-1.337347252451773E-2"/>
                  <c:y val="-0.34298849546796512"/>
                </c:manualLayout>
              </c:layout>
              <c:tx>
                <c:rich>
                  <a:bodyPr/>
                  <a:lstStyle/>
                  <a:p>
                    <a:fld id="{5229DBF9-67F6-4936-9F5C-D0221C4B36D2}" type="SERIESNAME">
                      <a:rPr lang="en-US" smtClean="0"/>
                      <a:pPr/>
                      <a:t>[SERIES NAME]</a:t>
                    </a:fld>
                    <a:r>
                      <a:rPr lang="en-US" baseline="0" dirty="0"/>
                      <a:t>, $337.4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B3D-4CC0-8B6B-A5B557A3681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Visuals!$A$29</c:f>
              <c:strCache>
                <c:ptCount val="1"/>
                <c:pt idx="0">
                  <c:v>Total</c:v>
                </c:pt>
              </c:strCache>
            </c:strRef>
          </c:cat>
          <c:val>
            <c:numRef>
              <c:f>Visuals!$E$29</c:f>
              <c:numCache>
                <c:formatCode>_("$"* #,##0_);_("$"* \(#,##0\);_("$"* "-"??_);_(@_)</c:formatCode>
                <c:ptCount val="1"/>
                <c:pt idx="0">
                  <c:v>337370132.76000017</c:v>
                </c:pt>
              </c:numCache>
            </c:numRef>
          </c:val>
          <c:extLst>
            <c:ext xmlns:c16="http://schemas.microsoft.com/office/drawing/2014/chart" uri="{C3380CC4-5D6E-409C-BE32-E72D297353CC}">
              <c16:uniqueId val="{00000007-2B3D-4CC0-8B6B-A5B557A3681E}"/>
            </c:ext>
          </c:extLst>
        </c:ser>
        <c:ser>
          <c:idx val="4"/>
          <c:order val="4"/>
          <c:tx>
            <c:strRef>
              <c:f>Visuals!$F$27:$F$28</c:f>
              <c:strCache>
                <c:ptCount val="1"/>
                <c:pt idx="0">
                  <c:v>Dedicated Revenues and General Fund Support</c:v>
                </c:pt>
              </c:strCache>
            </c:strRef>
          </c:tx>
          <c:spPr>
            <a:solidFill>
              <a:schemeClr val="accent5"/>
            </a:solidFill>
            <a:ln>
              <a:noFill/>
            </a:ln>
            <a:effectLst/>
          </c:spPr>
          <c:invertIfNegative val="0"/>
          <c:dLbls>
            <c:dLbl>
              <c:idx val="0"/>
              <c:layout>
                <c:manualLayout>
                  <c:x val="3.6532526189186988E-2"/>
                  <c:y val="0.24809734549720583"/>
                </c:manualLayout>
              </c:layout>
              <c:tx>
                <c:rich>
                  <a:bodyPr/>
                  <a:lstStyle/>
                  <a:p>
                    <a:fld id="{DE07D4B2-DE07-4DF7-B92F-8F14E0795B2C}" type="SERIESNAME">
                      <a:rPr lang="en-US" dirty="0"/>
                      <a:pPr/>
                      <a:t>[SERIES NAME]</a:t>
                    </a:fld>
                    <a:r>
                      <a:rPr lang="en-US" baseline="0" dirty="0"/>
                      <a:t>, $80.5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B3D-4CC0-8B6B-A5B557A3681E}"/>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Visuals!$A$29</c:f>
              <c:strCache>
                <c:ptCount val="1"/>
                <c:pt idx="0">
                  <c:v>Total</c:v>
                </c:pt>
              </c:strCache>
            </c:strRef>
          </c:cat>
          <c:val>
            <c:numRef>
              <c:f>Visuals!$F$29</c:f>
              <c:numCache>
                <c:formatCode>_("$"* #,##0_);_("$"* \(#,##0\);_("$"* "-"??_);_(@_)</c:formatCode>
                <c:ptCount val="1"/>
                <c:pt idx="0">
                  <c:v>80517615.24000001</c:v>
                </c:pt>
              </c:numCache>
            </c:numRef>
          </c:val>
          <c:extLst>
            <c:ext xmlns:c16="http://schemas.microsoft.com/office/drawing/2014/chart" uri="{C3380CC4-5D6E-409C-BE32-E72D297353CC}">
              <c16:uniqueId val="{00000009-2B3D-4CC0-8B6B-A5B557A3681E}"/>
            </c:ext>
          </c:extLst>
        </c:ser>
        <c:dLbls>
          <c:dLblPos val="inEnd"/>
          <c:showLegendKey val="0"/>
          <c:showVal val="1"/>
          <c:showCatName val="0"/>
          <c:showSerName val="0"/>
          <c:showPercent val="0"/>
          <c:showBubbleSize val="0"/>
        </c:dLbls>
        <c:gapWidth val="150"/>
        <c:overlap val="100"/>
        <c:axId val="1434197951"/>
        <c:axId val="100438943"/>
      </c:barChart>
      <c:catAx>
        <c:axId val="1434197951"/>
        <c:scaling>
          <c:orientation val="minMax"/>
        </c:scaling>
        <c:delete val="1"/>
        <c:axPos val="l"/>
        <c:numFmt formatCode="General" sourceLinked="1"/>
        <c:majorTickMark val="none"/>
        <c:minorTickMark val="none"/>
        <c:tickLblPos val="nextTo"/>
        <c:crossAx val="100438943"/>
        <c:crosses val="autoZero"/>
        <c:auto val="1"/>
        <c:lblAlgn val="ctr"/>
        <c:lblOffset val="100"/>
        <c:noMultiLvlLbl val="0"/>
      </c:catAx>
      <c:valAx>
        <c:axId val="100438943"/>
        <c:scaling>
          <c:orientation val="minMax"/>
        </c:scaling>
        <c:delete val="1"/>
        <c:axPos val="b"/>
        <c:numFmt formatCode="_(&quot;$&quot;* #,##0_);_(&quot;$&quot;* \(#,##0\);_(&quot;$&quot;* &quot;-&quot;??_);_(@_)" sourceLinked="1"/>
        <c:majorTickMark val="none"/>
        <c:minorTickMark val="none"/>
        <c:tickLblPos val="nextTo"/>
        <c:crossAx val="1434197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[AE New Priority Sort.xlsx]Visuals!PivotTable8</c:name>
    <c:fmtId val="94"/>
  </c:pivotSource>
  <c:chart>
    <c:autoTitleDeleted val="1"/>
    <c:pivotFmts>
      <c:pivotFmt>
        <c:idx val="0"/>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
        <c:spPr>
          <a:solidFill>
            <a:schemeClr val="accent1"/>
          </a:solidFill>
          <a:ln>
            <a:noFill/>
          </a:ln>
          <a:effectLst/>
        </c:spPr>
      </c:pivotFmt>
      <c:pivotFmt>
        <c:idx val="6"/>
        <c:spPr>
          <a:solidFill>
            <a:schemeClr val="accent1"/>
          </a:solidFill>
          <a:ln>
            <a:noFill/>
          </a:ln>
          <a:effectLst/>
        </c:spPr>
      </c:pivotFmt>
      <c:pivotFmt>
        <c:idx val="7"/>
        <c:spPr>
          <a:solidFill>
            <a:schemeClr val="accent1"/>
          </a:solidFill>
          <a:ln>
            <a:noFill/>
          </a:ln>
          <a:effectLst/>
        </c:spPr>
        <c:dLbl>
          <c:idx val="0"/>
          <c:layout>
            <c:manualLayout>
              <c:x val="0.23929052432133815"/>
              <c:y val="9.6108212008877814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8"/>
        <c:spPr>
          <a:solidFill>
            <a:schemeClr val="accent1"/>
          </a:solidFill>
          <a:ln>
            <a:noFill/>
          </a:ln>
          <a:effectLst/>
        </c:spPr>
        <c:dLbl>
          <c:idx val="0"/>
          <c:layout>
            <c:manualLayout>
              <c:x val="2.8714862918560579E-2"/>
              <c:y val="-2.7459489145393669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0"/>
        <c:spPr>
          <a:solidFill>
            <a:schemeClr val="accent1"/>
          </a:solidFill>
          <a:ln>
            <a:noFill/>
          </a:ln>
          <a:effectLst/>
        </c:spPr>
      </c:pivotFmt>
      <c:pivotFmt>
        <c:idx val="11"/>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3"/>
        <c:spPr>
          <a:solidFill>
            <a:schemeClr val="accent1"/>
          </a:solidFill>
          <a:ln>
            <a:noFill/>
          </a:ln>
          <a:effectLst/>
        </c:spPr>
      </c:pivotFmt>
      <c:pivotFmt>
        <c:idx val="14"/>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5"/>
        <c:spPr>
          <a:solidFill>
            <a:schemeClr val="accent1"/>
          </a:solidFill>
          <a:ln>
            <a:noFill/>
          </a:ln>
          <a:effectLst/>
        </c:spPr>
        <c:dLbl>
          <c:idx val="0"/>
          <c:layout>
            <c:manualLayout>
              <c:x val="0.23929052432133815"/>
              <c:y val="9.6108212008877814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7"/>
        <c:spPr>
          <a:solidFill>
            <a:schemeClr val="accent1"/>
          </a:solidFill>
          <a:ln>
            <a:noFill/>
          </a:ln>
          <a:effectLst/>
        </c:spPr>
        <c:dLbl>
          <c:idx val="0"/>
          <c:layout>
            <c:manualLayout>
              <c:x val="2.8714862918560579E-2"/>
              <c:y val="-2.7459489145393669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19"/>
        <c:spPr>
          <a:solidFill>
            <a:schemeClr val="accent1"/>
          </a:solidFill>
          <a:ln>
            <a:noFill/>
          </a:ln>
          <a:effectLst/>
        </c:spPr>
        <c:dLbl>
          <c:idx val="0"/>
          <c:layout>
            <c:manualLayout>
              <c:x val="6.4050042256705558E-3"/>
              <c:y val="-1.9538004178049236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1"/>
        <c:spPr>
          <a:solidFill>
            <a:schemeClr val="accent1"/>
          </a:solidFill>
          <a:ln>
            <a:noFill/>
          </a:ln>
          <a:effectLst/>
        </c:spPr>
        <c:dLbl>
          <c:idx val="0"/>
          <c:layout>
            <c:manualLayout>
              <c:x val="2.0009960368202804E-3"/>
              <c:y val="-6.8027210884354363E-3"/>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3"/>
        <c:spPr>
          <a:solidFill>
            <a:schemeClr val="accent1"/>
          </a:solidFill>
          <a:ln>
            <a:noFill/>
          </a:ln>
          <a:effectLst/>
        </c:spPr>
        <c:dLbl>
          <c:idx val="0"/>
          <c:layout>
            <c:manualLayout>
              <c:x val="0.27288428324697755"/>
              <c:y val="0"/>
            </c:manualLayout>
          </c:layout>
          <c:dLblPos val="ctr"/>
          <c:showLegendKey val="0"/>
          <c:showVal val="1"/>
          <c:showCatName val="0"/>
          <c:showSerName val="1"/>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5"/>
        <c:spPr>
          <a:solidFill>
            <a:schemeClr val="accent1"/>
          </a:solidFill>
          <a:ln>
            <a:noFill/>
          </a:ln>
          <a:effectLst/>
        </c:spPr>
      </c:pivotFmt>
      <c:pivotFmt>
        <c:idx val="26"/>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7"/>
        <c:spPr>
          <a:solidFill>
            <a:schemeClr val="accent1"/>
          </a:solidFill>
          <a:ln>
            <a:noFill/>
          </a:ln>
          <a:effectLst/>
        </c:spPr>
      </c:pivotFmt>
      <c:pivotFmt>
        <c:idx val="28"/>
        <c:spPr>
          <a:solidFill>
            <a:schemeClr val="accent1"/>
          </a:solidFill>
          <a:ln>
            <a:noFill/>
          </a:ln>
          <a:effectLst/>
        </c:spP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0"/>
        <c:spPr>
          <a:solidFill>
            <a:schemeClr val="accent1"/>
          </a:solidFill>
          <a:ln>
            <a:noFill/>
          </a:ln>
          <a:effectLst/>
        </c:spPr>
        <c:dLbl>
          <c:idx val="0"/>
          <c:layout>
            <c:manualLayout>
              <c:x val="6.4050042256705558E-3"/>
              <c:y val="-1.9538004178049236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2"/>
        <c:spPr>
          <a:solidFill>
            <a:schemeClr val="accent1"/>
          </a:solidFill>
          <a:ln>
            <a:noFill/>
          </a:ln>
          <a:effectLst/>
        </c:spPr>
        <c:dLbl>
          <c:idx val="0"/>
          <c:layout>
            <c:manualLayout>
              <c:x val="6.4050042256705558E-3"/>
              <c:y val="-1.9538004178049236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layout>
            <c:manualLayout>
              <c:x val="2.0009960368202804E-3"/>
              <c:y val="-6.8027210884354363E-3"/>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7"/>
        <c:dLbl>
          <c:idx val="0"/>
          <c:layout>
            <c:manualLayout>
              <c:x val="2.0011125876935438E-3"/>
              <c:y val="-6.8028292862482419E-3"/>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15:xForSave val="1"/>
            </c:ext>
          </c:extLst>
        </c:dLbl>
      </c:pivotFmt>
      <c:pivotFmt>
        <c:idx val="38"/>
        <c:spPr>
          <a:solidFill>
            <a:schemeClr val="accent1"/>
          </a:solidFill>
          <a:ln>
            <a:noFill/>
          </a:ln>
          <a:effectLst/>
        </c:spPr>
        <c:dLbl>
          <c:idx val="0"/>
          <c:layout>
            <c:manualLayout>
              <c:x val="9.7294994675185664E-3"/>
              <c:y val="-8.563269954811565E-3"/>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9"/>
        <c:spPr>
          <a:solidFill>
            <a:schemeClr val="accent1"/>
          </a:solidFill>
          <a:ln>
            <a:noFill/>
          </a:ln>
          <a:effectLst/>
        </c:spPr>
        <c:dLbl>
          <c:idx val="0"/>
          <c:layout>
            <c:manualLayout>
              <c:x val="0"/>
              <c:y val="1.040604041968292E-2"/>
            </c:manualLayout>
          </c:layout>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1"/>
        <c:spPr>
          <a:solidFill>
            <a:schemeClr val="accent1"/>
          </a:solidFill>
          <a:ln>
            <a:noFill/>
          </a:ln>
          <a:effectLst/>
        </c:spPr>
        <c:dLbl>
          <c:idx val="0"/>
          <c:layout>
            <c:manualLayout>
              <c:x val="6.4050042256705558E-3"/>
              <c:y val="-1.9538004178049236E-2"/>
            </c:manualLayout>
          </c:layout>
          <c:tx>
            <c:rich>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fld id="{FE4AFF60-55F3-4AB5-ABF4-DC76E87BEC49}" type="CATEGORYNAME">
                  <a:rPr lang="en-US"/>
                  <a:pPr>
                    <a:defRPr sz="900" b="0" i="0" u="none" strike="noStrike" kern="1200" baseline="0">
                      <a:solidFill>
                        <a:sysClr val="windowText" lastClr="000000"/>
                      </a:solidFill>
                      <a:latin typeface="+mn-lt"/>
                      <a:ea typeface="+mn-ea"/>
                      <a:cs typeface="+mn-cs"/>
                    </a:defRPr>
                  </a:pPr>
                  <a:t>[CATEGORY NAME]</a:t>
                </a:fld>
                <a:r>
                  <a:rPr lang="en-US"/>
                  <a:t> </a:t>
                </a:r>
                <a:r>
                  <a:rPr lang="en-US" baseline="0"/>
                  <a:t>
</a:t>
                </a:r>
                <a:fld id="{596E546C-42C5-4483-92DA-ADA3FCED6DBC}" type="VALUE">
                  <a:rPr lang="en-US" baseline="0"/>
                  <a:pPr>
                    <a:defRPr sz="900" b="0" i="0" u="none" strike="noStrike" kern="1200" baseline="0">
                      <a:solidFill>
                        <a:sysClr val="windowText" lastClr="000000"/>
                      </a:solidFill>
                      <a:latin typeface="+mn-lt"/>
                      <a:ea typeface="+mn-ea"/>
                      <a:cs typeface="+mn-cs"/>
                    </a:defRPr>
                  </a:pPr>
                  <a:t>[VALUE]</a:t>
                </a:fld>
                <a:r>
                  <a:rPr lang="en-US" baseline="0"/>
                  <a:t>
</a:t>
                </a:r>
                <a:fld id="{AD8CFA05-C8E2-457E-ADA3-8B84A12408F8}" type="PERCENTAGE">
                  <a:rPr lang="en-US" baseline="0"/>
                  <a:pPr>
                    <a:defRPr sz="900" b="0" i="0" u="none" strike="noStrike" kern="1200" baseline="0">
                      <a:solidFill>
                        <a:sysClr val="windowText" lastClr="000000"/>
                      </a:solidFill>
                      <a:latin typeface="+mn-lt"/>
                      <a:ea typeface="+mn-ea"/>
                      <a:cs typeface="+mn-cs"/>
                    </a:defRPr>
                  </a:pPr>
                  <a:t>[PERCENTAGE]</a:t>
                </a:fld>
                <a:endParaRPr lang="en-US" baseline="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42"/>
        <c:spPr>
          <a:solidFill>
            <a:schemeClr val="accent1"/>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dLbl>
          <c:idx val="0"/>
          <c:layout>
            <c:manualLayout>
              <c:x val="0.1308677803952176"/>
              <c:y val="0.1662920642715276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44"/>
        <c:spPr>
          <a:solidFill>
            <a:schemeClr val="accent2"/>
          </a:solidFill>
          <a:ln>
            <a:noFill/>
          </a:ln>
          <a:effectLst/>
        </c:spPr>
        <c:marker>
          <c:symbol val="none"/>
        </c:marker>
        <c:dLbl>
          <c:idx val="0"/>
          <c:numFmt formatCode="&quot;$&quot;#,###&quot;M&quot;"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5"/>
        <c:spPr>
          <a:solidFill>
            <a:schemeClr val="accent1"/>
          </a:solidFill>
          <a:ln>
            <a:noFill/>
          </a:ln>
          <a:effectLst/>
        </c:spPr>
        <c:dLbl>
          <c:idx val="0"/>
          <c:layout>
            <c:manualLayout>
              <c:x val="3.671991406276006E-2"/>
              <c:y val="-8.56326995481156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pivotFmt>
      <c:pivotFmt>
        <c:idx val="48"/>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0"/>
        <c:spPr>
          <a:solidFill>
            <a:schemeClr val="accent1"/>
          </a:solidFill>
          <a:ln>
            <a:noFill/>
          </a:ln>
          <a:effectLst/>
        </c:spPr>
        <c:dLbl>
          <c:idx val="0"/>
          <c:layout>
            <c:manualLayout>
              <c:x val="0.1308677803952176"/>
              <c:y val="0.1662920642715276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51"/>
        <c:spPr>
          <a:solidFill>
            <a:schemeClr val="accent1"/>
          </a:solidFill>
          <a:ln>
            <a:noFill/>
          </a:ln>
          <a:effectLst/>
        </c:spPr>
        <c:dLbl>
          <c:idx val="0"/>
          <c:layout>
            <c:manualLayout>
              <c:x val="6.4050042256705558E-3"/>
              <c:y val="-1.9538004178049236E-2"/>
            </c:manualLayout>
          </c:layout>
          <c:tx>
            <c:rich>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fld id="{FE4AFF60-55F3-4AB5-ABF4-DC76E87BEC49}" type="CATEGORYNAME">
                  <a:rPr lang="en-US"/>
                  <a:pPr>
                    <a:defRPr sz="900" b="0" i="0" u="none" strike="noStrike" kern="1200" baseline="0">
                      <a:solidFill>
                        <a:sysClr val="windowText" lastClr="000000"/>
                      </a:solidFill>
                      <a:latin typeface="+mn-lt"/>
                      <a:ea typeface="+mn-ea"/>
                      <a:cs typeface="+mn-cs"/>
                    </a:defRPr>
                  </a:pPr>
                  <a:t>[CATEGORY NAME]</a:t>
                </a:fld>
                <a:r>
                  <a:rPr lang="en-US"/>
                  <a:t> </a:t>
                </a:r>
                <a:r>
                  <a:rPr lang="en-US" baseline="0"/>
                  <a:t>
</a:t>
                </a:r>
                <a:fld id="{596E546C-42C5-4483-92DA-ADA3FCED6DBC}" type="VALUE">
                  <a:rPr lang="en-US" baseline="0"/>
                  <a:pPr>
                    <a:defRPr sz="900" b="0" i="0" u="none" strike="noStrike" kern="1200" baseline="0">
                      <a:solidFill>
                        <a:sysClr val="windowText" lastClr="000000"/>
                      </a:solidFill>
                      <a:latin typeface="+mn-lt"/>
                      <a:ea typeface="+mn-ea"/>
                      <a:cs typeface="+mn-cs"/>
                    </a:defRPr>
                  </a:pPr>
                  <a:t>[VALUE]</a:t>
                </a:fld>
                <a:r>
                  <a:rPr lang="en-US" baseline="0"/>
                  <a:t>
</a:t>
                </a:r>
                <a:fld id="{AD8CFA05-C8E2-457E-ADA3-8B84A12408F8}" type="PERCENTAGE">
                  <a:rPr lang="en-US" baseline="0"/>
                  <a:pPr>
                    <a:defRPr sz="900" b="0" i="0" u="none" strike="noStrike" kern="1200" baseline="0">
                      <a:solidFill>
                        <a:sysClr val="windowText" lastClr="000000"/>
                      </a:solidFill>
                      <a:latin typeface="+mn-lt"/>
                      <a:ea typeface="+mn-ea"/>
                      <a:cs typeface="+mn-cs"/>
                    </a:defRPr>
                  </a:pPr>
                  <a:t>[PERCENTAGE]</a:t>
                </a:fld>
                <a:endParaRPr lang="en-US" baseline="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52"/>
        <c:spPr>
          <a:solidFill>
            <a:schemeClr val="accent1"/>
          </a:solidFill>
          <a:ln>
            <a:noFill/>
          </a:ln>
          <a:effectLst/>
        </c:spPr>
        <c:dLbl>
          <c:idx val="0"/>
          <c:layout>
            <c:manualLayout>
              <c:x val="3.671991406276006E-2"/>
              <c:y val="-8.56326995481156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54"/>
        <c:spPr>
          <a:solidFill>
            <a:schemeClr val="accent1"/>
          </a:solidFill>
          <a:ln>
            <a:noFill/>
          </a:ln>
          <a:effectLst/>
        </c:spPr>
        <c:dLbl>
          <c:idx val="0"/>
          <c:layout>
            <c:manualLayout>
              <c:x val="0.1308677803952176"/>
              <c:y val="0.1662920642715276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55"/>
        <c:spPr>
          <a:solidFill>
            <a:schemeClr val="accent1"/>
          </a:solidFill>
          <a:ln>
            <a:noFill/>
          </a:ln>
          <a:effectLst/>
        </c:spPr>
        <c:dLbl>
          <c:idx val="0"/>
          <c:layout>
            <c:manualLayout>
              <c:x val="6.4050042256705558E-3"/>
              <c:y val="-1.9538004178049236E-2"/>
            </c:manualLayout>
          </c:layout>
          <c:tx>
            <c:rich>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fld id="{FE4AFF60-55F3-4AB5-ABF4-DC76E87BEC49}" type="CATEGORYNAME">
                  <a:rPr lang="en-US"/>
                  <a:pPr>
                    <a:defRPr sz="900" b="0" i="0" u="none" strike="noStrike" kern="1200" baseline="0">
                      <a:solidFill>
                        <a:sysClr val="windowText" lastClr="000000"/>
                      </a:solidFill>
                      <a:latin typeface="+mn-lt"/>
                      <a:ea typeface="+mn-ea"/>
                      <a:cs typeface="+mn-cs"/>
                    </a:defRPr>
                  </a:pPr>
                  <a:t>[CATEGORY NAME]</a:t>
                </a:fld>
                <a:r>
                  <a:rPr lang="en-US"/>
                  <a:t> </a:t>
                </a:r>
                <a:r>
                  <a:rPr lang="en-US" baseline="0"/>
                  <a:t>
</a:t>
                </a:r>
                <a:fld id="{596E546C-42C5-4483-92DA-ADA3FCED6DBC}" type="VALUE">
                  <a:rPr lang="en-US" baseline="0"/>
                  <a:pPr>
                    <a:defRPr sz="900" b="0" i="0" u="none" strike="noStrike" kern="1200" baseline="0">
                      <a:solidFill>
                        <a:sysClr val="windowText" lastClr="000000"/>
                      </a:solidFill>
                      <a:latin typeface="+mn-lt"/>
                      <a:ea typeface="+mn-ea"/>
                      <a:cs typeface="+mn-cs"/>
                    </a:defRPr>
                  </a:pPr>
                  <a:t>[VALUE]</a:t>
                </a:fld>
                <a:r>
                  <a:rPr lang="en-US" baseline="0"/>
                  <a:t>
</a:t>
                </a:r>
                <a:fld id="{AD8CFA05-C8E2-457E-ADA3-8B84A12408F8}" type="PERCENTAGE">
                  <a:rPr lang="en-US" baseline="0"/>
                  <a:pPr>
                    <a:defRPr sz="900" b="0" i="0" u="none" strike="noStrike" kern="1200" baseline="0">
                      <a:solidFill>
                        <a:sysClr val="windowText" lastClr="000000"/>
                      </a:solidFill>
                      <a:latin typeface="+mn-lt"/>
                      <a:ea typeface="+mn-ea"/>
                      <a:cs typeface="+mn-cs"/>
                    </a:defRPr>
                  </a:pPr>
                  <a:t>[PERCENTAGE]</a:t>
                </a:fld>
                <a:endParaRPr lang="en-US" baseline="0"/>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ctr"/>
          <c:showLegendKey val="0"/>
          <c:showVal val="1"/>
          <c:showCatName val="1"/>
          <c:showSerName val="0"/>
          <c:showPercent val="1"/>
          <c:showBubbleSize val="0"/>
          <c:extLst>
            <c:ext xmlns:c15="http://schemas.microsoft.com/office/drawing/2012/chart" uri="{CE6537A1-D6FC-4f65-9D91-7224C49458BB}">
              <c15:dlblFieldTable/>
              <c15:showDataLabelsRange val="0"/>
            </c:ext>
          </c:extLst>
        </c:dLbl>
      </c:pivotFmt>
      <c:pivotFmt>
        <c:idx val="56"/>
        <c:spPr>
          <a:solidFill>
            <a:schemeClr val="accent1"/>
          </a:solidFill>
          <a:ln>
            <a:noFill/>
          </a:ln>
          <a:effectLst/>
        </c:spPr>
        <c:dLbl>
          <c:idx val="0"/>
          <c:layout>
            <c:manualLayout>
              <c:x val="3.671991406276006E-2"/>
              <c:y val="-8.563269954811565E-3"/>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s>
    <c:plotArea>
      <c:layout/>
      <c:pieChart>
        <c:varyColors val="1"/>
        <c:ser>
          <c:idx val="0"/>
          <c:order val="0"/>
          <c:tx>
            <c:strRef>
              <c:f>Visuals!$B$124</c:f>
              <c:strCache>
                <c:ptCount val="1"/>
                <c:pt idx="0">
                  <c:v>Total</c:v>
                </c:pt>
              </c:strCache>
            </c:strRef>
          </c:tx>
          <c:dPt>
            <c:idx val="0"/>
            <c:bubble3D val="0"/>
            <c:spPr>
              <a:solidFill>
                <a:schemeClr val="accent1"/>
              </a:solidFill>
              <a:ln>
                <a:noFill/>
              </a:ln>
              <a:effectLst/>
            </c:spPr>
            <c:extLst>
              <c:ext xmlns:c16="http://schemas.microsoft.com/office/drawing/2014/chart" uri="{C3380CC4-5D6E-409C-BE32-E72D297353CC}">
                <c16:uniqueId val="{00000001-85F0-4257-97B0-4876850C861A}"/>
              </c:ext>
            </c:extLst>
          </c:dPt>
          <c:dPt>
            <c:idx val="1"/>
            <c:bubble3D val="0"/>
            <c:spPr>
              <a:solidFill>
                <a:schemeClr val="accent2"/>
              </a:solidFill>
              <a:ln>
                <a:noFill/>
              </a:ln>
              <a:effectLst/>
            </c:spPr>
            <c:extLst>
              <c:ext xmlns:c16="http://schemas.microsoft.com/office/drawing/2014/chart" uri="{C3380CC4-5D6E-409C-BE32-E72D297353CC}">
                <c16:uniqueId val="{00000003-85F0-4257-97B0-4876850C861A}"/>
              </c:ext>
            </c:extLst>
          </c:dPt>
          <c:dPt>
            <c:idx val="2"/>
            <c:bubble3D val="0"/>
            <c:spPr>
              <a:solidFill>
                <a:schemeClr val="accent3"/>
              </a:solidFill>
              <a:ln>
                <a:noFill/>
              </a:ln>
              <a:effectLst/>
            </c:spPr>
            <c:extLst>
              <c:ext xmlns:c16="http://schemas.microsoft.com/office/drawing/2014/chart" uri="{C3380CC4-5D6E-409C-BE32-E72D297353CC}">
                <c16:uniqueId val="{00000005-85F0-4257-97B0-4876850C861A}"/>
              </c:ext>
            </c:extLst>
          </c:dPt>
          <c:dLbls>
            <c:dLbl>
              <c:idx val="0"/>
              <c:layout>
                <c:manualLayout>
                  <c:x val="0.23935105620410019"/>
                  <c:y val="-0.10282991432864684"/>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5F0-4257-97B0-4876850C861A}"/>
                </c:ext>
              </c:extLst>
            </c:dLbl>
            <c:dLbl>
              <c:idx val="1"/>
              <c:layout>
                <c:manualLayout>
                  <c:x val="-0.29789589650345866"/>
                  <c:y val="9.5425013444134135E-2"/>
                </c:manualLayout>
              </c:layout>
              <c:tx>
                <c:rich>
                  <a:bodyPr/>
                  <a:lstStyle/>
                  <a:p>
                    <a:fld id="{FE4AFF60-55F3-4AB5-ABF4-DC76E87BEC49}" type="CATEGORYNAME">
                      <a:rPr lang="en-US"/>
                      <a:pPr/>
                      <a:t>[CATEGORY NAME]</a:t>
                    </a:fld>
                    <a:r>
                      <a:rPr lang="en-US" dirty="0"/>
                      <a:t> </a:t>
                    </a:r>
                    <a:r>
                      <a:rPr lang="en-US" baseline="0" dirty="0"/>
                      <a:t>
</a:t>
                    </a:r>
                    <a:fld id="{596E546C-42C5-4483-92DA-ADA3FCED6DBC}" type="VALUE">
                      <a:rPr lang="en-US" baseline="0"/>
                      <a:pPr/>
                      <a:t>[VALUE]</a:t>
                    </a:fld>
                    <a:r>
                      <a:rPr lang="en-US" baseline="0" dirty="0"/>
                      <a:t>
</a:t>
                    </a:r>
                    <a:fld id="{AD8CFA05-C8E2-457E-ADA3-8B84A12408F8}"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5F0-4257-97B0-4876850C861A}"/>
                </c:ext>
              </c:extLst>
            </c:dLbl>
            <c:dLbl>
              <c:idx val="2"/>
              <c:delete val="1"/>
              <c:extLst>
                <c:ext xmlns:c15="http://schemas.microsoft.com/office/drawing/2012/chart" uri="{CE6537A1-D6FC-4f65-9D91-7224C49458BB}"/>
                <c:ext xmlns:c16="http://schemas.microsoft.com/office/drawing/2014/chart" uri="{C3380CC4-5D6E-409C-BE32-E72D297353CC}">
                  <c16:uniqueId val="{00000005-85F0-4257-97B0-4876850C861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bg1">
                      <a:lumMod val="85000"/>
                    </a:schemeClr>
                  </a:solidFill>
                  <a:round/>
                </a:ln>
                <a:effectLst/>
              </c:spPr>
            </c:leaderLines>
            <c:extLst>
              <c:ext xmlns:c15="http://schemas.microsoft.com/office/drawing/2012/chart" uri="{CE6537A1-D6FC-4f65-9D91-7224C49458BB}"/>
            </c:extLst>
          </c:dLbls>
          <c:cat>
            <c:strRef>
              <c:f>Visuals!$A$125:$A$128</c:f>
              <c:strCache>
                <c:ptCount val="3"/>
                <c:pt idx="0">
                  <c:v>General Fund</c:v>
                </c:pt>
                <c:pt idx="1">
                  <c:v>Dedicated Grants, Taxes, and Other Revenues</c:v>
                </c:pt>
                <c:pt idx="2">
                  <c:v>Internal Charges</c:v>
                </c:pt>
              </c:strCache>
            </c:strRef>
          </c:cat>
          <c:val>
            <c:numRef>
              <c:f>Visuals!$B$125:$B$128</c:f>
              <c:numCache>
                <c:formatCode>_("$"* #,##0_);_("$"* \(#,##0\);_("$"* "-"??_);_(@_)</c:formatCode>
                <c:ptCount val="3"/>
                <c:pt idx="0">
                  <c:v>252579929.28000006</c:v>
                </c:pt>
                <c:pt idx="1">
                  <c:v>6571393.7400000012</c:v>
                </c:pt>
                <c:pt idx="2">
                  <c:v>0</c:v>
                </c:pt>
              </c:numCache>
            </c:numRef>
          </c:val>
          <c:extLst>
            <c:ext xmlns:c16="http://schemas.microsoft.com/office/drawing/2014/chart" uri="{C3380CC4-5D6E-409C-BE32-E72D297353CC}">
              <c16:uniqueId val="{00000006-85F0-4257-97B0-4876850C861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[AE New Priority Sort.xlsx]Visuals!PivotTable1</c:name>
    <c:fmtId val="42"/>
  </c:pivotSource>
  <c:chart>
    <c:autoTitleDeleted val="0"/>
    <c:pivotFmts>
      <c:pivotFmt>
        <c:idx val="0"/>
        <c:dLbl>
          <c:idx val="0"/>
          <c:showLegendKey val="0"/>
          <c:showVal val="0"/>
          <c:showCatName val="0"/>
          <c:showSerName val="0"/>
          <c:showPercent val="0"/>
          <c:showBubbleSize val="0"/>
          <c:extLst>
            <c:ext xmlns:c15="http://schemas.microsoft.com/office/drawing/2012/chart" uri="{CE6537A1-D6FC-4f65-9D91-7224C49458BB}"/>
          </c:extLst>
        </c:dLbl>
      </c:pivotFmt>
      <c:pivotFmt>
        <c:idx val="1"/>
        <c:dLbl>
          <c:idx val="0"/>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circle"/>
          <c:size val="5"/>
          <c:spPr>
            <a:solidFill>
              <a:schemeClr val="accent2"/>
            </a:solidFill>
            <a:ln w="9525">
              <a:solidFill>
                <a:schemeClr val="accent2"/>
              </a:solidFill>
            </a:ln>
            <a:effectLst/>
          </c:spPr>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4"/>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5"/>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6"/>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7"/>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8"/>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9"/>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10"/>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11"/>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12"/>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13"/>
        <c:dLbl>
          <c:idx val="0"/>
          <c:dLblPos val="inEnd"/>
          <c:showLegendKey val="0"/>
          <c:showVal val="1"/>
          <c:showCatName val="0"/>
          <c:showSerName val="1"/>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20"/>
        <c:spPr>
          <a:solidFill>
            <a:schemeClr val="accent6">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21"/>
        <c:spPr>
          <a:solidFill>
            <a:schemeClr val="accent2">
              <a:lumMod val="60000"/>
            </a:schemeClr>
          </a:solidFill>
          <a:ln>
            <a:noFill/>
          </a:ln>
          <a:effectLst/>
        </c:spPr>
        <c:dLbl>
          <c:idx val="0"/>
          <c:layout>
            <c:manualLayout>
              <c:x val="4.9702992932885909E-2"/>
              <c:y val="-0.254041570438799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2"/>
        <c:spPr>
          <a:solidFill>
            <a:schemeClr val="accent6">
              <a:lumMod val="60000"/>
              <a:lumOff val="40000"/>
            </a:schemeClr>
          </a:solidFill>
          <a:ln>
            <a:noFill/>
          </a:ln>
          <a:effectLst/>
        </c:spPr>
        <c:dLbl>
          <c:idx val="0"/>
          <c:layout>
            <c:manualLayout>
              <c:x val="1.3092876626971586E-2"/>
              <c:y val="-0.2309468822170901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3"/>
        <c:spPr>
          <a:solidFill>
            <a:schemeClr val="accent1">
              <a:lumMod val="60000"/>
            </a:schemeClr>
          </a:solidFill>
          <a:ln>
            <a:noFill/>
          </a:ln>
          <a:effectLst/>
        </c:spPr>
        <c:dLbl>
          <c:idx val="0"/>
          <c:layout>
            <c:manualLayout>
              <c:x val="1.8350020508751522E-2"/>
              <c:y val="-0.2032332563510393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4"/>
        <c:spPr>
          <a:solidFill>
            <a:schemeClr val="accent6"/>
          </a:solidFill>
          <a:ln>
            <a:noFill/>
          </a:ln>
          <a:effectLst/>
        </c:spPr>
        <c:dLbl>
          <c:idx val="0"/>
          <c:layout>
            <c:manualLayout>
              <c:x val="6.1870173999385859E-2"/>
              <c:y val="0.203233256351039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5"/>
        <c:spPr>
          <a:solidFill>
            <a:schemeClr val="accent5"/>
          </a:solidFill>
          <a:ln>
            <a:noFill/>
          </a:ln>
          <a:effectLst/>
        </c:spPr>
        <c:dLbl>
          <c:idx val="0"/>
          <c:layout>
            <c:manualLayout>
              <c:x val="-1.3959758019145984E-2"/>
              <c:y val="-0.3048498845265589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6"/>
        <c:spPr>
          <a:solidFill>
            <a:schemeClr val="accent4"/>
          </a:solidFill>
          <a:ln>
            <a:noFill/>
          </a:ln>
          <a:effectLst/>
        </c:spPr>
        <c:dLbl>
          <c:idx val="0"/>
          <c:layout>
            <c:manualLayout>
              <c:x val="-6.0502834242218445E-2"/>
              <c:y val="-0.1939953810623557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7"/>
        <c:spPr>
          <a:solidFill>
            <a:schemeClr val="accent3"/>
          </a:solidFill>
          <a:ln>
            <a:noFill/>
          </a:ln>
          <a:effectLst/>
        </c:spPr>
        <c:dLbl>
          <c:idx val="0"/>
          <c:layout>
            <c:manualLayout>
              <c:x val="4.5639615287200973E-2"/>
              <c:y val="0.2263279445727483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8"/>
        <c:spPr>
          <a:solidFill>
            <a:schemeClr val="accent2"/>
          </a:solidFill>
          <a:ln>
            <a:noFill/>
          </a:ln>
          <a:effectLst/>
        </c:spPr>
        <c:dLbl>
          <c:idx val="0"/>
          <c:layout>
            <c:manualLayout>
              <c:x val="0"/>
              <c:y val="0.2909930715935334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1"/>
        <c:spPr>
          <a:solidFill>
            <a:schemeClr val="accent2"/>
          </a:solidFill>
          <a:ln>
            <a:noFill/>
          </a:ln>
          <a:effectLst/>
        </c:spPr>
        <c:dLbl>
          <c:idx val="0"/>
          <c:layout>
            <c:manualLayout>
              <c:x val="0"/>
              <c:y val="0.2909930715935334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3"/>
        <c:spPr>
          <a:solidFill>
            <a:schemeClr val="accent3"/>
          </a:solidFill>
          <a:ln>
            <a:noFill/>
          </a:ln>
          <a:effectLst/>
        </c:spPr>
        <c:dLbl>
          <c:idx val="0"/>
          <c:layout>
            <c:manualLayout>
              <c:x val="4.5639615287200973E-2"/>
              <c:y val="0.2263279445727483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5"/>
        <c:spPr>
          <a:solidFill>
            <a:schemeClr val="accent4"/>
          </a:solidFill>
          <a:ln>
            <a:noFill/>
          </a:ln>
          <a:effectLst/>
        </c:spPr>
        <c:dLbl>
          <c:idx val="0"/>
          <c:layout>
            <c:manualLayout>
              <c:x val="-6.0502834242218445E-2"/>
              <c:y val="-0.1939953810623557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7"/>
        <c:spPr>
          <a:solidFill>
            <a:schemeClr val="accent5"/>
          </a:solidFill>
          <a:ln>
            <a:noFill/>
          </a:ln>
          <a:effectLst/>
        </c:spPr>
        <c:dLbl>
          <c:idx val="0"/>
          <c:layout>
            <c:manualLayout>
              <c:x val="-1.3959758019145984E-2"/>
              <c:y val="-0.3048498845265589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39"/>
        <c:spPr>
          <a:solidFill>
            <a:schemeClr val="accent6"/>
          </a:solidFill>
          <a:ln>
            <a:noFill/>
          </a:ln>
          <a:effectLst/>
        </c:spPr>
        <c:dLbl>
          <c:idx val="0"/>
          <c:layout>
            <c:manualLayout>
              <c:x val="6.1870173999385859E-2"/>
              <c:y val="0.203233256351039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1"/>
        <c:spPr>
          <a:solidFill>
            <a:schemeClr val="accent1">
              <a:lumMod val="60000"/>
            </a:schemeClr>
          </a:solidFill>
          <a:ln>
            <a:noFill/>
          </a:ln>
          <a:effectLst/>
        </c:spPr>
        <c:dLbl>
          <c:idx val="0"/>
          <c:layout>
            <c:manualLayout>
              <c:x val="1.8350020508751522E-2"/>
              <c:y val="-0.2032332563510393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3"/>
        <c:spPr>
          <a:solidFill>
            <a:schemeClr val="accent2">
              <a:lumMod val="60000"/>
            </a:schemeClr>
          </a:solidFill>
          <a:ln>
            <a:noFill/>
          </a:ln>
          <a:effectLst/>
        </c:spPr>
        <c:dLbl>
          <c:idx val="0"/>
          <c:layout>
            <c:manualLayout>
              <c:x val="4.9702992932885909E-2"/>
              <c:y val="-0.254041570438799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4"/>
        <c:spPr>
          <a:solidFill>
            <a:schemeClr val="accent6">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5"/>
        <c:spPr>
          <a:solidFill>
            <a:schemeClr val="accent6">
              <a:lumMod val="60000"/>
              <a:lumOff val="40000"/>
            </a:schemeClr>
          </a:solidFill>
          <a:ln>
            <a:noFill/>
          </a:ln>
          <a:effectLst/>
        </c:spPr>
        <c:dLbl>
          <c:idx val="0"/>
          <c:layout>
            <c:manualLayout>
              <c:x val="1.3092876626971586E-2"/>
              <c:y val="-0.2309468822170901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48"/>
        <c:spPr>
          <a:solidFill>
            <a:schemeClr val="accent2"/>
          </a:solidFill>
          <a:ln>
            <a:noFill/>
          </a:ln>
          <a:effectLst/>
        </c:spPr>
        <c:dLbl>
          <c:idx val="0"/>
          <c:layout>
            <c:manualLayout>
              <c:x val="0"/>
              <c:y val="0.29099307159353349"/>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0"/>
        <c:spPr>
          <a:solidFill>
            <a:schemeClr val="accent3"/>
          </a:solidFill>
          <a:ln>
            <a:noFill/>
          </a:ln>
          <a:effectLst/>
        </c:spPr>
        <c:dLbl>
          <c:idx val="0"/>
          <c:layout>
            <c:manualLayout>
              <c:x val="4.5639615287200973E-2"/>
              <c:y val="0.2263279445727483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2"/>
        <c:spPr>
          <a:solidFill>
            <a:schemeClr val="accent4"/>
          </a:solidFill>
          <a:ln>
            <a:noFill/>
          </a:ln>
          <a:effectLst/>
        </c:spPr>
        <c:dLbl>
          <c:idx val="0"/>
          <c:layout>
            <c:manualLayout>
              <c:x val="-6.0502834242218445E-2"/>
              <c:y val="-0.1939953810623557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4"/>
        <c:spPr>
          <a:solidFill>
            <a:schemeClr val="accent5"/>
          </a:solidFill>
          <a:ln>
            <a:noFill/>
          </a:ln>
          <a:effectLst/>
        </c:spPr>
        <c:dLbl>
          <c:idx val="0"/>
          <c:layout>
            <c:manualLayout>
              <c:x val="-1.3959758019145984E-2"/>
              <c:y val="-0.3048498845265589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6"/>
        <c:spPr>
          <a:solidFill>
            <a:schemeClr val="accent6"/>
          </a:solidFill>
          <a:ln>
            <a:noFill/>
          </a:ln>
          <a:effectLst/>
        </c:spPr>
        <c:dLbl>
          <c:idx val="0"/>
          <c:layout>
            <c:manualLayout>
              <c:x val="6.1870173999385859E-2"/>
              <c:y val="0.20323325635103925"/>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58"/>
        <c:spPr>
          <a:solidFill>
            <a:schemeClr val="accent1">
              <a:lumMod val="60000"/>
            </a:schemeClr>
          </a:solidFill>
          <a:ln>
            <a:noFill/>
          </a:ln>
          <a:effectLst/>
        </c:spPr>
        <c:dLbl>
          <c:idx val="0"/>
          <c:layout>
            <c:manualLayout>
              <c:x val="1.8350020508751522E-2"/>
              <c:y val="-0.2032332563510393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60"/>
        <c:spPr>
          <a:solidFill>
            <a:schemeClr val="accent2">
              <a:lumMod val="60000"/>
            </a:schemeClr>
          </a:solidFill>
          <a:ln>
            <a:noFill/>
          </a:ln>
          <a:effectLst/>
        </c:spPr>
        <c:dLbl>
          <c:idx val="0"/>
          <c:layout>
            <c:manualLayout>
              <c:x val="4.9702992932885909E-2"/>
              <c:y val="-0.2540415704387991"/>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
        <c:idx val="61"/>
        <c:spPr>
          <a:solidFill>
            <a:schemeClr val="accent6">
              <a:lumMod val="60000"/>
              <a:lumOff val="4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extLst>
            <c:ext xmlns:c15="http://schemas.microsoft.com/office/drawing/2012/chart" uri="{CE6537A1-D6FC-4f65-9D91-7224C49458BB}"/>
          </c:extLst>
        </c:dLbl>
      </c:pivotFmt>
      <c:pivotFmt>
        <c:idx val="62"/>
        <c:spPr>
          <a:solidFill>
            <a:schemeClr val="accent6">
              <a:lumMod val="60000"/>
              <a:lumOff val="40000"/>
            </a:schemeClr>
          </a:solidFill>
          <a:ln>
            <a:noFill/>
          </a:ln>
          <a:effectLst/>
        </c:spPr>
        <c:dLbl>
          <c:idx val="0"/>
          <c:layout>
            <c:manualLayout>
              <c:x val="1.3092876626971586E-2"/>
              <c:y val="-0.2309468822170901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1"/>
          <c:showPercent val="0"/>
          <c:showBubbleSize val="0"/>
          <c:extLst>
            <c:ext xmlns:c15="http://schemas.microsoft.com/office/drawing/2012/chart" uri="{CE6537A1-D6FC-4f65-9D91-7224C49458BB}"/>
          </c:extLst>
        </c:dLbl>
      </c:pivotFmt>
    </c:pivotFmts>
    <c:plotArea>
      <c:layout/>
      <c:barChart>
        <c:barDir val="bar"/>
        <c:grouping val="stacked"/>
        <c:varyColors val="0"/>
        <c:ser>
          <c:idx val="0"/>
          <c:order val="0"/>
          <c:tx>
            <c:strRef>
              <c:f>Visuals!$B$5:$B$6</c:f>
              <c:strCache>
                <c:ptCount val="1"/>
                <c:pt idx="0">
                  <c:v>Tacoma Public Utilities </c:v>
                </c:pt>
              </c:strCache>
            </c:strRef>
          </c:tx>
          <c:spPr>
            <a:solidFill>
              <a:schemeClr val="tx1"/>
            </a:solidFill>
            <a:ln>
              <a:noFill/>
            </a:ln>
            <a:effectLst/>
          </c:spPr>
          <c:invertIfNegative val="0"/>
          <c:dLbls>
            <c:dLbl>
              <c:idx val="0"/>
              <c:layout>
                <c:manualLayout>
                  <c:x val="-1.0309642822202458E-2"/>
                  <c:y val="-0.32165624150022554"/>
                </c:manualLayout>
              </c:layout>
              <c:tx>
                <c:rich>
                  <a:bodyPr/>
                  <a:lstStyle/>
                  <a:p>
                    <a:fld id="{D0BBDBF6-88A7-4350-9597-94CDBA291563}" type="SERIESNAME">
                      <a:rPr lang="en-US" smtClean="0"/>
                      <a:pPr/>
                      <a:t>[SERIES NAME]</a:t>
                    </a:fld>
                    <a:r>
                      <a:rPr lang="en-US"/>
                      <a:t>*</a:t>
                    </a:r>
                    <a:r>
                      <a:rPr lang="en-US" baseline="0"/>
                      <a:t>, $1,785.8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Visuals!$B$7</c:f>
              <c:numCache>
                <c:formatCode>_("$"* #,##0_);_("$"* \(#,##0\);_("$"* "-"??_);_(@_)</c:formatCode>
                <c:ptCount val="1"/>
                <c:pt idx="0">
                  <c:v>1785837531.5400045</c:v>
                </c:pt>
              </c:numCache>
            </c:numRef>
          </c:val>
          <c:extLst>
            <c:ext xmlns:c16="http://schemas.microsoft.com/office/drawing/2014/chart" uri="{C3380CC4-5D6E-409C-BE32-E72D297353CC}">
              <c16:uniqueId val="{00000000-659F-4180-AB5F-6EA899A22395}"/>
            </c:ext>
          </c:extLst>
        </c:ser>
        <c:ser>
          <c:idx val="1"/>
          <c:order val="1"/>
          <c:tx>
            <c:strRef>
              <c:f>Visuals!$C$5:$C$6</c:f>
              <c:strCache>
                <c:ptCount val="1"/>
                <c:pt idx="0">
                  <c:v>Non-Operating</c:v>
                </c:pt>
              </c:strCache>
            </c:strRef>
          </c:tx>
          <c:spPr>
            <a:solidFill>
              <a:schemeClr val="accent6">
                <a:lumMod val="40000"/>
                <a:lumOff val="60000"/>
              </a:schemeClr>
            </a:solidFill>
            <a:ln>
              <a:noFill/>
            </a:ln>
            <a:effectLst/>
          </c:spPr>
          <c:invertIfNegative val="0"/>
          <c:dLbls>
            <c:dLbl>
              <c:idx val="0"/>
              <c:layout>
                <c:manualLayout>
                  <c:x val="-5.3970986051452279E-2"/>
                  <c:y val="0.32030115758674921"/>
                </c:manualLayout>
              </c:layout>
              <c:tx>
                <c:rich>
                  <a:bodyPr/>
                  <a:lstStyle/>
                  <a:p>
                    <a:fld id="{0B23B365-8036-435F-AE5D-3AA8324239E7}" type="SERIESNAME">
                      <a:rPr lang="en-US"/>
                      <a:pPr/>
                      <a:t>[SERIES NAME]</a:t>
                    </a:fld>
                    <a:r>
                      <a:rPr lang="en-US" baseline="0"/>
                      <a:t>, $867.9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Visuals!$C$7</c:f>
              <c:numCache>
                <c:formatCode>_("$"* #,##0_);_("$"* \(#,##0\);_("$"* "-"??_);_(@_)</c:formatCode>
                <c:ptCount val="1"/>
                <c:pt idx="0">
                  <c:v>867906556.98999989</c:v>
                </c:pt>
              </c:numCache>
            </c:numRef>
          </c:val>
          <c:extLst>
            <c:ext xmlns:c16="http://schemas.microsoft.com/office/drawing/2014/chart" uri="{C3380CC4-5D6E-409C-BE32-E72D297353CC}">
              <c16:uniqueId val="{0000000F-659F-4180-AB5F-6EA899A22395}"/>
            </c:ext>
          </c:extLst>
        </c:ser>
        <c:ser>
          <c:idx val="2"/>
          <c:order val="2"/>
          <c:tx>
            <c:strRef>
              <c:f>Visuals!$D$5:$D$6</c:f>
              <c:strCache>
                <c:ptCount val="1"/>
                <c:pt idx="0">
                  <c:v>Operational Effectiveness and Culture</c:v>
                </c:pt>
              </c:strCache>
            </c:strRef>
          </c:tx>
          <c:spPr>
            <a:solidFill>
              <a:schemeClr val="accent4"/>
            </a:solidFill>
            <a:ln>
              <a:noFill/>
            </a:ln>
            <a:effectLst/>
          </c:spPr>
          <c:invertIfNegative val="0"/>
          <c:dLbls>
            <c:dLbl>
              <c:idx val="0"/>
              <c:layout>
                <c:manualLayout>
                  <c:x val="-2.5897754774429488E-3"/>
                  <c:y val="0.33402763384968276"/>
                </c:manualLayout>
              </c:layout>
              <c:tx>
                <c:rich>
                  <a:bodyPr/>
                  <a:lstStyle/>
                  <a:p>
                    <a:fld id="{7C58A8E9-D559-40A2-B344-050DC92D13C2}" type="SERIESNAME">
                      <a:rPr lang="en-US"/>
                      <a:pPr/>
                      <a:t>[SERIES NAME]</a:t>
                    </a:fld>
                    <a:r>
                      <a:rPr lang="en-US" baseline="0"/>
                      <a:t>, $676.6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Visuals!$D$7</c:f>
              <c:numCache>
                <c:formatCode>_("$"* #,##0_);_("$"* \(#,##0\);_("$"* "-"??_);_(@_)</c:formatCode>
                <c:ptCount val="1"/>
                <c:pt idx="0">
                  <c:v>676624646.28999972</c:v>
                </c:pt>
              </c:numCache>
            </c:numRef>
          </c:val>
          <c:extLst>
            <c:ext xmlns:c16="http://schemas.microsoft.com/office/drawing/2014/chart" uri="{C3380CC4-5D6E-409C-BE32-E72D297353CC}">
              <c16:uniqueId val="{00000010-659F-4180-AB5F-6EA899A22395}"/>
            </c:ext>
          </c:extLst>
        </c:ser>
        <c:ser>
          <c:idx val="3"/>
          <c:order val="3"/>
          <c:tx>
            <c:strRef>
              <c:f>Visuals!$E$5:$E$6</c:f>
              <c:strCache>
                <c:ptCount val="1"/>
                <c:pt idx="0">
                  <c:v>Human and Environmental Health</c:v>
                </c:pt>
              </c:strCache>
            </c:strRef>
          </c:tx>
          <c:spPr>
            <a:solidFill>
              <a:schemeClr val="accent2"/>
            </a:solidFill>
            <a:ln>
              <a:noFill/>
            </a:ln>
            <a:effectLst/>
          </c:spPr>
          <c:invertIfNegative val="0"/>
          <c:dLbls>
            <c:dLbl>
              <c:idx val="0"/>
              <c:layout>
                <c:manualLayout>
                  <c:x val="-8.9210811991631556E-2"/>
                  <c:y val="-0.34745485453025921"/>
                </c:manualLayout>
              </c:layout>
              <c:tx>
                <c:rich>
                  <a:bodyPr/>
                  <a:lstStyle/>
                  <a:p>
                    <a:fld id="{7B468761-9351-4A24-86FA-FDE2A5F06257}" type="SERIESNAME">
                      <a:rPr lang="en-US"/>
                      <a:pPr/>
                      <a:t>[SERIES NAME]</a:t>
                    </a:fld>
                    <a:r>
                      <a:rPr lang="en-US" baseline="0"/>
                      <a:t>, $514.6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Visuals!$E$7</c:f>
              <c:numCache>
                <c:formatCode>_("$"* #,##0_);_("$"* \(#,##0\);_("$"* "-"??_);_(@_)</c:formatCode>
                <c:ptCount val="1"/>
                <c:pt idx="0">
                  <c:v>514610564.88999957</c:v>
                </c:pt>
              </c:numCache>
            </c:numRef>
          </c:val>
          <c:extLst>
            <c:ext xmlns:c16="http://schemas.microsoft.com/office/drawing/2014/chart" uri="{C3380CC4-5D6E-409C-BE32-E72D297353CC}">
              <c16:uniqueId val="{00000011-659F-4180-AB5F-6EA899A22395}"/>
            </c:ext>
          </c:extLst>
        </c:ser>
        <c:ser>
          <c:idx val="4"/>
          <c:order val="4"/>
          <c:tx>
            <c:strRef>
              <c:f>Visuals!$F$5:$F$6</c:f>
              <c:strCache>
                <c:ptCount val="1"/>
                <c:pt idx="0">
                  <c:v>Community Safety</c:v>
                </c:pt>
              </c:strCache>
            </c:strRef>
          </c:tx>
          <c:spPr>
            <a:solidFill>
              <a:schemeClr val="accent3"/>
            </a:solidFill>
            <a:ln>
              <a:noFill/>
            </a:ln>
            <a:effectLst/>
          </c:spPr>
          <c:invertIfNegative val="0"/>
          <c:dLbls>
            <c:dLbl>
              <c:idx val="0"/>
              <c:layout>
                <c:manualLayout>
                  <c:x val="-2.4294629321770421E-2"/>
                  <c:y val="-0.36007217279709902"/>
                </c:manualLayout>
              </c:layout>
              <c:tx>
                <c:rich>
                  <a:bodyPr/>
                  <a:lstStyle/>
                  <a:p>
                    <a:fld id="{E703B451-21CB-4E8F-B6F7-05E108C30984}" type="SERIESNAME">
                      <a:rPr lang="en-US"/>
                      <a:pPr/>
                      <a:t>[SERIES NAME]</a:t>
                    </a:fld>
                    <a:r>
                      <a:rPr lang="en-US" baseline="0"/>
                      <a:t>,</a:t>
                    </a:r>
                  </a:p>
                  <a:p>
                    <a:r>
                      <a:rPr lang="en-US" baseline="0"/>
                      <a:t> $442.4 M</a:t>
                    </a:r>
                  </a:p>
                  <a:p>
                    <a:endParaRPr lang="en-US"/>
                  </a:p>
                </c:rich>
              </c:tx>
              <c:dLblPos val="ctr"/>
              <c:showLegendKey val="0"/>
              <c:showVal val="1"/>
              <c:showCatName val="0"/>
              <c:showSerName val="1"/>
              <c:showPercent val="0"/>
              <c:showBubbleSize val="0"/>
              <c:extLst>
                <c:ext xmlns:c15="http://schemas.microsoft.com/office/drawing/2012/chart" uri="{CE6537A1-D6FC-4f65-9D91-7224C49458BB}">
                  <c15:layout>
                    <c:manualLayout>
                      <c:w val="0.12944428781897721"/>
                      <c:h val="0.14201176244998837"/>
                    </c:manualLayout>
                  </c15:layout>
                  <c15:dlblFieldTable/>
                  <c15:showDataLabelsRange val="0"/>
                </c:ext>
                <c:ext xmlns:c16="http://schemas.microsoft.com/office/drawing/2014/chart" uri="{C3380CC4-5D6E-409C-BE32-E72D297353CC}">
                  <c16:uniqueId val="{00000003-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Visuals!$F$7</c:f>
              <c:numCache>
                <c:formatCode>_("$"* #,##0_);_("$"* \(#,##0\);_("$"* "-"??_);_(@_)</c:formatCode>
                <c:ptCount val="1"/>
                <c:pt idx="0">
                  <c:v>442283490.76000005</c:v>
                </c:pt>
              </c:numCache>
            </c:numRef>
          </c:val>
          <c:extLst>
            <c:ext xmlns:c16="http://schemas.microsoft.com/office/drawing/2014/chart" uri="{C3380CC4-5D6E-409C-BE32-E72D297353CC}">
              <c16:uniqueId val="{00000012-659F-4180-AB5F-6EA899A22395}"/>
            </c:ext>
          </c:extLst>
        </c:ser>
        <c:ser>
          <c:idx val="5"/>
          <c:order val="5"/>
          <c:tx>
            <c:strRef>
              <c:f>Visuals!$G$5:$G$6</c:f>
              <c:strCache>
                <c:ptCount val="1"/>
                <c:pt idx="0">
                  <c:v>Access</c:v>
                </c:pt>
              </c:strCache>
            </c:strRef>
          </c:tx>
          <c:spPr>
            <a:solidFill>
              <a:schemeClr val="accent1"/>
            </a:solidFill>
            <a:ln>
              <a:noFill/>
            </a:ln>
            <a:effectLst/>
          </c:spPr>
          <c:invertIfNegative val="0"/>
          <c:dLbls>
            <c:dLbl>
              <c:idx val="0"/>
              <c:layout>
                <c:manualLayout>
                  <c:x val="-6.4308929960326208E-2"/>
                  <c:y val="0.33323788854771097"/>
                </c:manualLayout>
              </c:layout>
              <c:tx>
                <c:rich>
                  <a:bodyPr/>
                  <a:lstStyle/>
                  <a:p>
                    <a:fld id="{8E53DEC2-86B1-4FAE-823B-FACDE758DF69}" type="SERIESNAME">
                      <a:rPr lang="en-US"/>
                      <a:pPr/>
                      <a:t>[SERIES NAME]</a:t>
                    </a:fld>
                    <a:r>
                      <a:rPr lang="en-US" baseline="0"/>
                      <a:t>, $328.0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Visuals!$G$7</c:f>
              <c:numCache>
                <c:formatCode>_("$"* #,##0_);_("$"* \(#,##0\);_("$"* "-"??_);_(@_)</c:formatCode>
                <c:ptCount val="1"/>
                <c:pt idx="0">
                  <c:v>327984441.09000045</c:v>
                </c:pt>
              </c:numCache>
            </c:numRef>
          </c:val>
          <c:extLst>
            <c:ext xmlns:c16="http://schemas.microsoft.com/office/drawing/2014/chart" uri="{C3380CC4-5D6E-409C-BE32-E72D297353CC}">
              <c16:uniqueId val="{00000013-659F-4180-AB5F-6EA899A22395}"/>
            </c:ext>
          </c:extLst>
        </c:ser>
        <c:ser>
          <c:idx val="6"/>
          <c:order val="6"/>
          <c:tx>
            <c:strRef>
              <c:f>Visuals!$H$5:$H$6</c:f>
              <c:strCache>
                <c:ptCount val="1"/>
                <c:pt idx="0">
                  <c:v>Housing and Homelessness</c:v>
                </c:pt>
              </c:strCache>
            </c:strRef>
          </c:tx>
          <c:spPr>
            <a:solidFill>
              <a:schemeClr val="tx1"/>
            </a:solidFill>
            <a:ln>
              <a:noFill/>
            </a:ln>
            <a:effectLst/>
          </c:spPr>
          <c:invertIfNegative val="0"/>
          <c:dLbls>
            <c:dLbl>
              <c:idx val="0"/>
              <c:layout>
                <c:manualLayout>
                  <c:x val="-1.2631507373744147E-2"/>
                  <c:y val="-0.28852321246474444"/>
                </c:manualLayout>
              </c:layout>
              <c:tx>
                <c:rich>
                  <a:bodyPr/>
                  <a:lstStyle/>
                  <a:p>
                    <a:fld id="{1A86DAC6-8765-42EB-9CD6-4D9D8844F3D6}" type="SERIESNAME">
                      <a:rPr lang="en-US"/>
                      <a:pPr/>
                      <a:t>[SERIES NAME]</a:t>
                    </a:fld>
                    <a:r>
                      <a:rPr lang="en-US" baseline="0"/>
                      <a:t>, $94.4 M</a:t>
                    </a:r>
                  </a:p>
                </c:rich>
              </c:tx>
              <c:dLblPos val="ctr"/>
              <c:showLegendKey val="0"/>
              <c:showVal val="1"/>
              <c:showCatName val="0"/>
              <c:showSerName val="1"/>
              <c:showPercent val="0"/>
              <c:showBubbleSize val="0"/>
              <c:extLst>
                <c:ext xmlns:c15="http://schemas.microsoft.com/office/drawing/2012/chart" uri="{CE6537A1-D6FC-4f65-9D91-7224C49458BB}">
                  <c15:layout>
                    <c:manualLayout>
                      <c:w val="0.1630612770065154"/>
                      <c:h val="0.12202443558794936"/>
                    </c:manualLayout>
                  </c15:layout>
                  <c15:dlblFieldTable/>
                  <c15:showDataLabelsRange val="0"/>
                </c:ext>
                <c:ext xmlns:c16="http://schemas.microsoft.com/office/drawing/2014/chart" uri="{C3380CC4-5D6E-409C-BE32-E72D297353CC}">
                  <c16:uniqueId val="{00000005-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Visuals!$H$7</c:f>
              <c:numCache>
                <c:formatCode>_("$"* #,##0_);_("$"* \(#,##0\);_("$"* "-"??_);_(@_)</c:formatCode>
                <c:ptCount val="1"/>
                <c:pt idx="0">
                  <c:v>94405995.420000002</c:v>
                </c:pt>
              </c:numCache>
            </c:numRef>
          </c:val>
          <c:extLst>
            <c:ext xmlns:c16="http://schemas.microsoft.com/office/drawing/2014/chart" uri="{C3380CC4-5D6E-409C-BE32-E72D297353CC}">
              <c16:uniqueId val="{0000001E-659F-4180-AB5F-6EA899A22395}"/>
            </c:ext>
          </c:extLst>
        </c:ser>
        <c:ser>
          <c:idx val="7"/>
          <c:order val="7"/>
          <c:tx>
            <c:strRef>
              <c:f>Visuals!$I$5:$I$6</c:f>
              <c:strCache>
                <c:ptCount val="1"/>
                <c:pt idx="0">
                  <c:v>Livable Wage Jobs</c:v>
                </c:pt>
              </c:strCache>
            </c:strRef>
          </c:tx>
          <c:spPr>
            <a:solidFill>
              <a:schemeClr val="accent5"/>
            </a:solidFill>
            <a:ln>
              <a:noFill/>
            </a:ln>
            <a:effectLst/>
          </c:spPr>
          <c:invertIfNegative val="0"/>
          <c:dLbls>
            <c:dLbl>
              <c:idx val="0"/>
              <c:layout>
                <c:manualLayout>
                  <c:x val="8.5400563453822461E-4"/>
                  <c:y val="0.28420493890586163"/>
                </c:manualLayout>
              </c:layout>
              <c:tx>
                <c:rich>
                  <a:bodyPr/>
                  <a:lstStyle/>
                  <a:p>
                    <a:fld id="{7B6025BD-8D54-45AE-A7B5-184EC906A409}" type="SERIESNAME">
                      <a:rPr lang="en-US"/>
                      <a:pPr/>
                      <a:t>[SERIES NAME]</a:t>
                    </a:fld>
                    <a:r>
                      <a:rPr lang="en-US" baseline="0"/>
                      <a:t>, </a:t>
                    </a:r>
                  </a:p>
                  <a:p>
                    <a:r>
                      <a:rPr lang="en-US" baseline="0"/>
                      <a:t>$21.3 M</a:t>
                    </a:r>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9B7-4453-9AFB-1606F1E08A0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Visuals!$A$7</c:f>
              <c:strCache>
                <c:ptCount val="1"/>
                <c:pt idx="0">
                  <c:v>Total</c:v>
                </c:pt>
              </c:strCache>
            </c:strRef>
          </c:cat>
          <c:val>
            <c:numRef>
              <c:f>Visuals!$I$7</c:f>
              <c:numCache>
                <c:formatCode>_("$"* #,##0_);_("$"* \(#,##0\);_("$"* "-"??_);_(@_)</c:formatCode>
                <c:ptCount val="1"/>
                <c:pt idx="0">
                  <c:v>21325029.690000009</c:v>
                </c:pt>
              </c:numCache>
            </c:numRef>
          </c:val>
          <c:extLst>
            <c:ext xmlns:c16="http://schemas.microsoft.com/office/drawing/2014/chart" uri="{C3380CC4-5D6E-409C-BE32-E72D297353CC}">
              <c16:uniqueId val="{0000001F-659F-4180-AB5F-6EA899A22395}"/>
            </c:ext>
          </c:extLst>
        </c:ser>
        <c:dLbls>
          <c:showLegendKey val="0"/>
          <c:showVal val="0"/>
          <c:showCatName val="0"/>
          <c:showSerName val="0"/>
          <c:showPercent val="0"/>
          <c:showBubbleSize val="0"/>
        </c:dLbls>
        <c:gapWidth val="150"/>
        <c:overlap val="100"/>
        <c:axId val="928823311"/>
        <c:axId val="283507615"/>
      </c:barChart>
      <c:catAx>
        <c:axId val="928823311"/>
        <c:scaling>
          <c:orientation val="minMax"/>
        </c:scaling>
        <c:delete val="1"/>
        <c:axPos val="l"/>
        <c:numFmt formatCode="General" sourceLinked="1"/>
        <c:majorTickMark val="none"/>
        <c:minorTickMark val="none"/>
        <c:tickLblPos val="nextTo"/>
        <c:crossAx val="283507615"/>
        <c:crosses val="autoZero"/>
        <c:auto val="1"/>
        <c:lblAlgn val="ctr"/>
        <c:lblOffset val="100"/>
        <c:noMultiLvlLbl val="0"/>
      </c:catAx>
      <c:valAx>
        <c:axId val="283507615"/>
        <c:scaling>
          <c:orientation val="minMax"/>
        </c:scaling>
        <c:delete val="1"/>
        <c:axPos val="b"/>
        <c:numFmt formatCode="_(&quot;$&quot;* #,##0_);_(&quot;$&quot;* \(#,##0\);_(&quot;$&quot;* &quot;-&quot;??_);_(@_)" sourceLinked="1"/>
        <c:majorTickMark val="none"/>
        <c:minorTickMark val="none"/>
        <c:tickLblPos val="nextTo"/>
        <c:crossAx val="9288233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[AE New Priority Sort.xlsx]Visuals!PivotTable6</c:name>
    <c:fmtId val="14"/>
  </c:pivotSource>
  <c:chart>
    <c:autoTitleDeleted val="1"/>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s>
    <c:plotArea>
      <c:layout>
        <c:manualLayout>
          <c:layoutTarget val="inner"/>
          <c:xMode val="edge"/>
          <c:yMode val="edge"/>
          <c:x val="0.21165924367789674"/>
          <c:y val="0.19140627135365951"/>
          <c:w val="0.57240791705455718"/>
          <c:h val="0.80859372864634049"/>
        </c:manualLayout>
      </c:layout>
      <c:pieChart>
        <c:varyColors val="1"/>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2">
              <a:lumMod val="10000"/>
            </a:schemeClr>
          </a:solidFill>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F07-4014-9156-DDD81CF3864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F07-4014-9156-DDD81CF386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F07-4014-9156-DDD81CF386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F07-4014-9156-DDD81CF3864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F07-4014-9156-DDD81CF3864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F07-4014-9156-DDD81CF38640}"/>
              </c:ext>
            </c:extLst>
          </c:dPt>
          <c:dLbls>
            <c:dLbl>
              <c:idx val="0"/>
              <c:layout>
                <c:manualLayout>
                  <c:x val="1.723221544621345E-3"/>
                  <c:y val="3.425451631119908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F07-4014-9156-DDD81CF38640}"/>
                </c:ext>
              </c:extLst>
            </c:dLbl>
            <c:dLbl>
              <c:idx val="1"/>
              <c:layout>
                <c:manualLayout>
                  <c:x val="1.7093570658043549E-3"/>
                  <c:y val="7.004237154324549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F07-4014-9156-DDD81CF38640}"/>
                </c:ext>
              </c:extLst>
            </c:dLbl>
            <c:dLbl>
              <c:idx val="2"/>
              <c:layout>
                <c:manualLayout>
                  <c:x val="-6.2579762830290181E-2"/>
                  <c:y val="0.1056010337994888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F07-4014-9156-DDD81CF38640}"/>
                </c:ext>
              </c:extLst>
            </c:dLbl>
            <c:dLbl>
              <c:idx val="3"/>
              <c:tx>
                <c:rich>
                  <a:bodyPr/>
                  <a:lstStyle/>
                  <a:p>
                    <a:fld id="{FD283D2A-08C6-4A70-A0C9-9B2E311538C3}" type="CATEGORYNAME">
                      <a:rPr lang="en-US"/>
                      <a:pPr/>
                      <a:t>[CATEGORY NAME]</a:t>
                    </a:fld>
                    <a:r>
                      <a:rPr lang="en-US" baseline="0"/>
                      <a:t>, </a:t>
                    </a:r>
                  </a:p>
                  <a:p>
                    <a:fld id="{395BC269-23AD-45B5-A0A7-0A080652B753}" type="VALUE">
                      <a:rPr lang="en-US" baseline="0" smtClean="0"/>
                      <a:pPr/>
                      <a:t>[VALUE]</a:t>
                    </a:fld>
                    <a:r>
                      <a:rPr lang="en-US" baseline="0"/>
                      <a:t>, </a:t>
                    </a:r>
                    <a:fld id="{A70CE9A2-4D23-4E76-BE20-D43780CFCD80}"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AF07-4014-9156-DDD81CF38640}"/>
                </c:ext>
              </c:extLst>
            </c:dLbl>
            <c:dLbl>
              <c:idx val="5"/>
              <c:layout>
                <c:manualLayout>
                  <c:x val="0.21533424880442445"/>
                  <c:y val="7.5461993774801443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AF07-4014-9156-DDD81CF3864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Visuals!$I$56:$I$61</c:f>
              <c:strCache>
                <c:ptCount val="6"/>
                <c:pt idx="0">
                  <c:v> Community Safety </c:v>
                </c:pt>
                <c:pt idx="1">
                  <c:v> Operational Effectiveness and Culture </c:v>
                </c:pt>
                <c:pt idx="2">
                  <c:v> Access </c:v>
                </c:pt>
                <c:pt idx="3">
                  <c:v> Housing and Homelessness </c:v>
                </c:pt>
                <c:pt idx="4">
                  <c:v> Livable Wage Jobs </c:v>
                </c:pt>
                <c:pt idx="5">
                  <c:v> Human and Environmental Health </c:v>
                </c:pt>
              </c:strCache>
            </c:strRef>
          </c:cat>
          <c:val>
            <c:numRef>
              <c:f>Visuals!$J$56:$J$61</c:f>
              <c:numCache>
                <c:formatCode>_("$"* #,##0.0_);_("$"* \(#,##0.0\);_("$"* "-"??_);_(@_)</c:formatCode>
                <c:ptCount val="6"/>
                <c:pt idx="0">
                  <c:v>404.66462377000039</c:v>
                </c:pt>
                <c:pt idx="1">
                  <c:v>120.18085766000003</c:v>
                </c:pt>
                <c:pt idx="2">
                  <c:v>75.574013920000041</c:v>
                </c:pt>
                <c:pt idx="3">
                  <c:v>17.182010889999997</c:v>
                </c:pt>
                <c:pt idx="4">
                  <c:v>15.60611547000001</c:v>
                </c:pt>
                <c:pt idx="5">
                  <c:v>8.0168117500000005</c:v>
                </c:pt>
              </c:numCache>
            </c:numRef>
          </c:val>
          <c:extLst>
            <c:ext xmlns:c16="http://schemas.microsoft.com/office/drawing/2014/chart" uri="{C3380CC4-5D6E-409C-BE32-E72D297353CC}">
              <c16:uniqueId val="{0000000C-AF07-4014-9156-DDD81CF3864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C5F-45B9-9941-063F9AE745E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5F-45B9-9941-063F9AE745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C5F-45B9-9941-063F9AE745E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C5F-45B9-9941-063F9AE745E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C5F-45B9-9941-063F9AE745E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C5F-45B9-9941-063F9AE745E6}"/>
              </c:ext>
            </c:extLst>
          </c:dPt>
          <c:dPt>
            <c:idx val="6"/>
            <c:bubble3D val="0"/>
            <c:spPr>
              <a:solidFill>
                <a:schemeClr val="accent3">
                  <a:lumMod val="40000"/>
                  <a:lumOff val="60000"/>
                </a:schemeClr>
              </a:solidFill>
              <a:ln w="19050">
                <a:solidFill>
                  <a:schemeClr val="lt1"/>
                </a:solidFill>
              </a:ln>
              <a:effectLst/>
            </c:spPr>
            <c:extLst>
              <c:ext xmlns:c16="http://schemas.microsoft.com/office/drawing/2014/chart" uri="{C3380CC4-5D6E-409C-BE32-E72D297353CC}">
                <c16:uniqueId val="{0000000D-FC5F-45B9-9941-063F9AE745E6}"/>
              </c:ext>
            </c:extLst>
          </c:dPt>
          <c:dPt>
            <c:idx val="7"/>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F-FC5F-45B9-9941-063F9AE745E6}"/>
              </c:ext>
            </c:extLst>
          </c:dPt>
          <c:dPt>
            <c:idx val="8"/>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11-FC5F-45B9-9941-063F9AE745E6}"/>
              </c:ext>
            </c:extLst>
          </c:dPt>
          <c:dLbls>
            <c:dLbl>
              <c:idx val="0"/>
              <c:layout>
                <c:manualLayout>
                  <c:x val="6.3840672912133092E-2"/>
                  <c:y val="0.12751815523032622"/>
                </c:manualLayout>
              </c:layout>
              <c:tx>
                <c:rich>
                  <a:bodyPr/>
                  <a:lstStyle/>
                  <a:p>
                    <a:fld id="{BA8BD46A-4800-445B-80C5-9EFFDAE30EB8}" type="CATEGORYNAME">
                      <a:rPr lang="en-US"/>
                      <a:pPr/>
                      <a:t>[CATEGORY NAME]</a:t>
                    </a:fld>
                    <a:r>
                      <a:rPr lang="en-US" baseline="0"/>
                      <a:t>, </a:t>
                    </a:r>
                    <a:fld id="{FC7426CE-F6BF-4A2C-BC5B-4514F464E03C}" type="VALUE">
                      <a:rPr lang="en-US" baseline="0"/>
                      <a:pPr/>
                      <a:t>[VALUE]</a:t>
                    </a:fld>
                    <a:r>
                      <a:rPr lang="en-US" baseline="0"/>
                      <a:t>M, </a:t>
                    </a:r>
                    <a:fld id="{F2500EB8-3DCA-4748-9FF1-259C0BE660C3}"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C5F-45B9-9941-063F9AE745E6}"/>
                </c:ext>
              </c:extLst>
            </c:dLbl>
            <c:dLbl>
              <c:idx val="1"/>
              <c:layout>
                <c:manualLayout>
                  <c:x val="2.8957585533941149E-2"/>
                  <c:y val="-2.3759289029781177E-2"/>
                </c:manualLayout>
              </c:layout>
              <c:tx>
                <c:rich>
                  <a:bodyPr/>
                  <a:lstStyle/>
                  <a:p>
                    <a:fld id="{34B75D70-CF2B-40CC-9A1A-8E6991A76FB1}" type="CATEGORYNAME">
                      <a:rPr lang="en-US"/>
                      <a:pPr/>
                      <a:t>[CATEGORY NAME]</a:t>
                    </a:fld>
                    <a:r>
                      <a:rPr lang="en-US" baseline="0"/>
                      <a:t>, </a:t>
                    </a:r>
                    <a:fld id="{E281CCE4-163A-4CE4-92F2-F987DC689D8E}" type="VALUE">
                      <a:rPr lang="en-US" baseline="0"/>
                      <a:pPr/>
                      <a:t>[VALUE]</a:t>
                    </a:fld>
                    <a:r>
                      <a:rPr lang="en-US" baseline="0"/>
                      <a:t>M, </a:t>
                    </a:r>
                    <a:fld id="{ED1E3D9A-53CF-4736-AFFF-FB2CCB73CEC8}"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C5F-45B9-9941-063F9AE745E6}"/>
                </c:ext>
              </c:extLst>
            </c:dLbl>
            <c:dLbl>
              <c:idx val="2"/>
              <c:layout>
                <c:manualLayout>
                  <c:x val="5.1490631800365221E-2"/>
                  <c:y val="2.0792913382002502E-2"/>
                </c:manualLayout>
              </c:layout>
              <c:tx>
                <c:rich>
                  <a:bodyPr/>
                  <a:lstStyle/>
                  <a:p>
                    <a:fld id="{F75CC0CC-7F5E-41D5-B84C-A5097565431F}" type="CATEGORYNAME">
                      <a:rPr lang="en-US"/>
                      <a:pPr/>
                      <a:t>[CATEGORY NAME]</a:t>
                    </a:fld>
                    <a:r>
                      <a:rPr lang="en-US" baseline="0"/>
                      <a:t>, </a:t>
                    </a:r>
                    <a:fld id="{E065AA89-86EB-4CB2-AC32-3BCCFFD723E1}" type="VALUE">
                      <a:rPr lang="en-US" baseline="0"/>
                      <a:pPr/>
                      <a:t>[VALUE]</a:t>
                    </a:fld>
                    <a:r>
                      <a:rPr lang="en-US" baseline="0"/>
                      <a:t>M, </a:t>
                    </a:r>
                    <a:fld id="{6ADF1A14-E604-4592-B3FE-79B20299B919}"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C5F-45B9-9941-063F9AE745E6}"/>
                </c:ext>
              </c:extLst>
            </c:dLbl>
            <c:dLbl>
              <c:idx val="3"/>
              <c:layout>
                <c:manualLayout>
                  <c:x val="-1.1205416543526329E-2"/>
                  <c:y val="5.2793318792247836E-2"/>
                </c:manualLayout>
              </c:layout>
              <c:tx>
                <c:rich>
                  <a:bodyPr/>
                  <a:lstStyle/>
                  <a:p>
                    <a:fld id="{FFEEB2FA-C4B7-4769-B194-86876A24E76F}" type="CATEGORYNAME">
                      <a:rPr lang="en-US"/>
                      <a:pPr/>
                      <a:t>[CATEGORY NAME]</a:t>
                    </a:fld>
                    <a:r>
                      <a:rPr lang="en-US" baseline="0"/>
                      <a:t>, </a:t>
                    </a:r>
                    <a:fld id="{D01BD747-E47D-47D0-A705-8231BD292051}" type="VALUE">
                      <a:rPr lang="en-US" baseline="0"/>
                      <a:pPr/>
                      <a:t>[VALUE]</a:t>
                    </a:fld>
                    <a:r>
                      <a:rPr lang="en-US" baseline="0"/>
                      <a:t>M, </a:t>
                    </a:r>
                    <a:fld id="{483CCFA1-E16D-4702-AAFD-60A369EEE9FF}"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C5F-45B9-9941-063F9AE745E6}"/>
                </c:ext>
              </c:extLst>
            </c:dLbl>
            <c:dLbl>
              <c:idx val="4"/>
              <c:layout>
                <c:manualLayout>
                  <c:x val="-7.4507654773515702E-2"/>
                  <c:y val="0.16902815949579303"/>
                </c:manualLayout>
              </c:layout>
              <c:tx>
                <c:rich>
                  <a:bodyPr/>
                  <a:lstStyle/>
                  <a:p>
                    <a:fld id="{B5F09D61-713A-4828-9E60-BE2C4649C0F0}" type="CATEGORYNAME">
                      <a:rPr lang="en-US"/>
                      <a:pPr/>
                      <a:t>[CATEGORY NAME]</a:t>
                    </a:fld>
                    <a:r>
                      <a:rPr lang="en-US" baseline="0"/>
                      <a:t>, </a:t>
                    </a:r>
                  </a:p>
                  <a:p>
                    <a:fld id="{170C2219-C59C-48C1-95EA-9774E707608E}" type="VALUE">
                      <a:rPr lang="en-US" baseline="0"/>
                      <a:pPr/>
                      <a:t>[VALUE]</a:t>
                    </a:fld>
                    <a:r>
                      <a:rPr lang="en-US" baseline="0"/>
                      <a:t>M, </a:t>
                    </a:r>
                    <a:fld id="{B3D44EA2-3DC3-4E47-8DC1-AB17454F51EB}"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C5F-45B9-9941-063F9AE745E6}"/>
                </c:ext>
              </c:extLst>
            </c:dLbl>
            <c:dLbl>
              <c:idx val="5"/>
              <c:layout>
                <c:manualLayout>
                  <c:x val="-0.15271032959074665"/>
                  <c:y val="7.6390121566192001E-2"/>
                </c:manualLayout>
              </c:layout>
              <c:tx>
                <c:rich>
                  <a:bodyPr/>
                  <a:lstStyle/>
                  <a:p>
                    <a:fld id="{B1B903C8-530E-4474-AA6C-D4450952333A}" type="CATEGORYNAME">
                      <a:rPr lang="en-US"/>
                      <a:pPr/>
                      <a:t>[CATEGORY NAME]</a:t>
                    </a:fld>
                    <a:r>
                      <a:rPr lang="en-US" baseline="0"/>
                      <a:t>, </a:t>
                    </a:r>
                    <a:fld id="{226B3892-DCDF-4DCF-9066-11DE4AB0DDE8}" type="VALUE">
                      <a:rPr lang="en-US" baseline="0"/>
                      <a:pPr/>
                      <a:t>[VALUE]</a:t>
                    </a:fld>
                    <a:r>
                      <a:rPr lang="en-US" baseline="0"/>
                      <a:t>M, </a:t>
                    </a:r>
                    <a:fld id="{51607EA3-39F9-4D31-962A-15B3B1705436}"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C5F-45B9-9941-063F9AE745E6}"/>
                </c:ext>
              </c:extLst>
            </c:dLbl>
            <c:dLbl>
              <c:idx val="6"/>
              <c:layout>
                <c:manualLayout>
                  <c:x val="-0.10861828935993867"/>
                  <c:y val="3.6034991861667977E-3"/>
                </c:manualLayout>
              </c:layout>
              <c:tx>
                <c:rich>
                  <a:bodyPr/>
                  <a:lstStyle/>
                  <a:p>
                    <a:fld id="{BE4C5152-442F-4815-BA46-ED19F6FB076B}" type="CATEGORYNAME">
                      <a:rPr lang="en-US"/>
                      <a:pPr/>
                      <a:t>[CATEGORY NAME]</a:t>
                    </a:fld>
                    <a:r>
                      <a:rPr lang="en-US" baseline="0"/>
                      <a:t>, </a:t>
                    </a:r>
                    <a:fld id="{7D036FCC-31FD-46E4-B396-E5395FE6BBE8}" type="VALUE">
                      <a:rPr lang="en-US" baseline="0"/>
                      <a:pPr/>
                      <a:t>[VALUE]</a:t>
                    </a:fld>
                    <a:r>
                      <a:rPr lang="en-US" baseline="0"/>
                      <a:t>M, </a:t>
                    </a:r>
                    <a:fld id="{7AF8EECF-5483-4AA1-AD2D-22E14FC849C1}"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C5F-45B9-9941-063F9AE745E6}"/>
                </c:ext>
              </c:extLst>
            </c:dLbl>
            <c:dLbl>
              <c:idx val="7"/>
              <c:tx>
                <c:rich>
                  <a:bodyPr/>
                  <a:lstStyle/>
                  <a:p>
                    <a:r>
                      <a:rPr lang="en-US" baseline="0"/>
                      <a:t>Fund Balance, </a:t>
                    </a:r>
                  </a:p>
                  <a:p>
                    <a:fld id="{856265D2-0F7D-483D-B8EA-80EEB378D192}" type="VALUE">
                      <a:rPr lang="en-US" baseline="0" smtClean="0"/>
                      <a:pPr/>
                      <a:t>[VALUE]</a:t>
                    </a:fld>
                    <a:r>
                      <a:rPr lang="en-US" baseline="0"/>
                      <a:t>M, </a:t>
                    </a:r>
                    <a:fld id="{622F0CED-A3A0-425D-BD15-0C6739332B6D}"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C5F-45B9-9941-063F9AE745E6}"/>
                </c:ext>
              </c:extLst>
            </c:dLbl>
            <c:dLbl>
              <c:idx val="8"/>
              <c:tx>
                <c:rich>
                  <a:bodyPr/>
                  <a:lstStyle/>
                  <a:p>
                    <a:fld id="{398FD18C-6342-461A-B141-006419572E40}" type="CATEGORYNAME">
                      <a:rPr lang="en-US"/>
                      <a:pPr/>
                      <a:t>[CATEGORY NAME]</a:t>
                    </a:fld>
                    <a:r>
                      <a:rPr lang="en-US" baseline="0"/>
                      <a:t>,</a:t>
                    </a:r>
                  </a:p>
                  <a:p>
                    <a:r>
                      <a:rPr lang="en-US" baseline="0"/>
                      <a:t> </a:t>
                    </a:r>
                    <a:fld id="{4EA692F4-C219-4889-B16A-A5D3DF395EA3}" type="VALUE">
                      <a:rPr lang="en-US" baseline="0"/>
                      <a:pPr/>
                      <a:t>[VALUE]</a:t>
                    </a:fld>
                    <a:r>
                      <a:rPr lang="en-US" baseline="0"/>
                      <a:t>M, </a:t>
                    </a:r>
                    <a:fld id="{DA8374C6-8912-4D56-8ED0-D5B67602F2F9}"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FC5F-45B9-9941-063F9AE745E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Visuals!$N$59:$N$67</c:f>
              <c:strCache>
                <c:ptCount val="9"/>
                <c:pt idx="0">
                  <c:v> Sales Tax </c:v>
                </c:pt>
                <c:pt idx="1">
                  <c:v> Property Tax </c:v>
                </c:pt>
                <c:pt idx="2">
                  <c:v> Business Tax </c:v>
                </c:pt>
                <c:pt idx="3">
                  <c:v> Utility Tax </c:v>
                </c:pt>
                <c:pt idx="4">
                  <c:v> Licenses &amp; Permits </c:v>
                </c:pt>
                <c:pt idx="5">
                  <c:v> Intergovernmental Revenues </c:v>
                </c:pt>
                <c:pt idx="6">
                  <c:v> Miscellaneous Revenues </c:v>
                </c:pt>
                <c:pt idx="7">
                  <c:v> Use of Cash </c:v>
                </c:pt>
                <c:pt idx="8">
                  <c:v> All Other Revenues </c:v>
                </c:pt>
              </c:strCache>
              <c:extLst/>
            </c:strRef>
          </c:cat>
          <c:val>
            <c:numRef>
              <c:f>Visuals!$O$59:$O$67</c:f>
              <c:numCache>
                <c:formatCode>_("$"* #,##0.0_);_("$"* \(#,##0.0\);_("$"* "-"??_);_(@_)</c:formatCode>
                <c:ptCount val="9"/>
                <c:pt idx="0">
                  <c:v>145.93761916</c:v>
                </c:pt>
                <c:pt idx="1">
                  <c:v>141.48061135</c:v>
                </c:pt>
                <c:pt idx="2">
                  <c:v>136.39435063000002</c:v>
                </c:pt>
                <c:pt idx="3">
                  <c:v>120.77535087000001</c:v>
                </c:pt>
                <c:pt idx="4">
                  <c:v>35.110707549999994</c:v>
                </c:pt>
                <c:pt idx="5">
                  <c:v>30.295395519999996</c:v>
                </c:pt>
                <c:pt idx="6">
                  <c:v>9.3762884399999997</c:v>
                </c:pt>
                <c:pt idx="7">
                  <c:v>8.8669829999999994</c:v>
                </c:pt>
                <c:pt idx="8">
                  <c:v>12.98712652</c:v>
                </c:pt>
              </c:numCache>
              <c:extLst/>
            </c:numRef>
          </c:val>
          <c:extLst>
            <c:ext xmlns:c16="http://schemas.microsoft.com/office/drawing/2014/chart" uri="{C3380CC4-5D6E-409C-BE32-E72D297353CC}">
              <c16:uniqueId val="{00000012-FC5F-45B9-9941-063F9AE745E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E_E1D2C18B.xml><?xml version="1.0" encoding="utf-8"?>
<p188:cmLst xmlns:a="http://schemas.openxmlformats.org/drawingml/2006/main" xmlns:r="http://schemas.openxmlformats.org/officeDocument/2006/relationships" xmlns:p188="http://schemas.microsoft.com/office/powerpoint/2018/8/main">
  <p188:cm id="{5EC14B12-2825-475D-B19D-489F7333BA0F}" authorId="{8FA58BED-43AA-4F1B-08B5-75834D834A5B}" created="2024-10-09T21:34:55.776">
    <pc:sldMkLst xmlns:pc="http://schemas.microsoft.com/office/powerpoint/2013/main/command">
      <pc:docMk/>
      <pc:sldMk cId="3788685707" sldId="270"/>
    </pc:sldMkLst>
    <p188:txBody>
      <a:bodyPr/>
      <a:lstStyle/>
      <a:p>
        <a:r>
          <a:rPr lang="en-US"/>
          <a:t>Haven't fully moved in case this context would be helpful.</a:t>
        </a:r>
      </a:p>
    </p188:txBody>
  </p188:cm>
</p188:cmLst>
</file>

<file path=ppt/comments/modernComment_11E_63E6B1BF.xml><?xml version="1.0" encoding="utf-8"?>
<p188:cmLst xmlns:a="http://schemas.openxmlformats.org/drawingml/2006/main" xmlns:r="http://schemas.openxmlformats.org/officeDocument/2006/relationships" xmlns:p188="http://schemas.microsoft.com/office/powerpoint/2018/8/main">
  <p188:cm id="{2DBB64D5-F693-4FA4-8509-A0090CAE98A4}" authorId="{82A6BCBD-7241-83CA-307E-5A3556CBD9A0}" status="resolved" created="2024-09-20T02:29:58.323" complete="100000">
    <ac:deMkLst xmlns:ac="http://schemas.microsoft.com/office/drawing/2013/main/command">
      <pc:docMk xmlns:pc="http://schemas.microsoft.com/office/powerpoint/2013/main/command"/>
      <pc:sldMk xmlns:pc="http://schemas.microsoft.com/office/powerpoint/2013/main/command" cId="1676063167" sldId="286"/>
      <ac:spMk id="12" creationId="{E7CBDF26-14B7-45EB-9046-F8FAC1F399EB}"/>
    </ac:deMkLst>
    <p188:txBody>
      <a:bodyPr/>
      <a:lstStyle/>
      <a:p>
        <a:r>
          <a:rPr lang="en-US"/>
          <a:t>[@Bennion, Reid] Will you update with what you receive from the utilities? Thank you</a:t>
        </a:r>
      </a:p>
    </p188:txBody>
  </p188:cm>
</p188:cmLst>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32C60-844A-4001-B7E1-80C73D32C743}" type="doc">
      <dgm:prSet loTypeId="urn:microsoft.com/office/officeart/2017/3/layout/DropPinTimeline" loCatId="process" qsTypeId="urn:microsoft.com/office/officeart/2005/8/quickstyle/simple1" qsCatId="simple" csTypeId="urn:microsoft.com/office/officeart/2005/8/colors/accent6_2" csCatId="accent6" phldr="1"/>
      <dgm:spPr/>
      <dgm:t>
        <a:bodyPr/>
        <a:lstStyle/>
        <a:p>
          <a:endParaRPr lang="en-US"/>
        </a:p>
      </dgm:t>
    </dgm:pt>
    <dgm:pt modelId="{652B85FF-AE5F-4A7A-85B6-D076481BAB99}">
      <dgm:prSet/>
      <dgm:spPr/>
      <dgm:t>
        <a:bodyPr/>
        <a:lstStyle/>
        <a:p>
          <a:pPr>
            <a:defRPr b="1"/>
          </a:pPr>
          <a:r>
            <a:rPr lang="en-US"/>
            <a:t>8 Oct.</a:t>
          </a:r>
        </a:p>
      </dgm:t>
    </dgm:pt>
    <dgm:pt modelId="{FA749EC0-ACE0-4264-8BB0-AB5522E947FF}" type="parTrans" cxnId="{91789595-0FDC-4675-B435-9E3D4A51F65E}">
      <dgm:prSet/>
      <dgm:spPr/>
      <dgm:t>
        <a:bodyPr/>
        <a:lstStyle/>
        <a:p>
          <a:endParaRPr lang="en-US"/>
        </a:p>
      </dgm:t>
    </dgm:pt>
    <dgm:pt modelId="{A1EDF45D-D65E-4473-96B5-F10879956DD0}" type="sibTrans" cxnId="{91789595-0FDC-4675-B435-9E3D4A51F65E}">
      <dgm:prSet/>
      <dgm:spPr/>
      <dgm:t>
        <a:bodyPr/>
        <a:lstStyle/>
        <a:p>
          <a:endParaRPr lang="en-US"/>
        </a:p>
      </dgm:t>
    </dgm:pt>
    <dgm:pt modelId="{D438A332-38D1-44BB-B451-A7BD2D179316}">
      <dgm:prSet/>
      <dgm:spPr/>
      <dgm:t>
        <a:bodyPr/>
        <a:lstStyle/>
        <a:p>
          <a:r>
            <a:rPr lang="en-US"/>
            <a:t>Public Works, Environmental Services, Tacoma Public Utilities</a:t>
          </a:r>
        </a:p>
      </dgm:t>
    </dgm:pt>
    <dgm:pt modelId="{0859B6B0-26AE-4766-A83C-217D6D265B7F}" type="parTrans" cxnId="{92891855-B9E0-4F30-9B40-B5CBCDBBD87A}">
      <dgm:prSet/>
      <dgm:spPr/>
      <dgm:t>
        <a:bodyPr/>
        <a:lstStyle/>
        <a:p>
          <a:endParaRPr lang="en-US"/>
        </a:p>
      </dgm:t>
    </dgm:pt>
    <dgm:pt modelId="{A5566293-4B41-48FD-BC1B-38E0E050F23C}" type="sibTrans" cxnId="{92891855-B9E0-4F30-9B40-B5CBCDBBD87A}">
      <dgm:prSet/>
      <dgm:spPr/>
      <dgm:t>
        <a:bodyPr/>
        <a:lstStyle/>
        <a:p>
          <a:endParaRPr lang="en-US"/>
        </a:p>
      </dgm:t>
    </dgm:pt>
    <dgm:pt modelId="{B12FDBED-50A5-4478-A36D-DA8450174F3C}">
      <dgm:prSet/>
      <dgm:spPr/>
      <dgm:t>
        <a:bodyPr/>
        <a:lstStyle/>
        <a:p>
          <a:pPr>
            <a:defRPr b="1"/>
          </a:pPr>
          <a:r>
            <a:rPr lang="en-US"/>
            <a:t>15 Oct.</a:t>
          </a:r>
        </a:p>
      </dgm:t>
    </dgm:pt>
    <dgm:pt modelId="{53AF94C6-C97D-479E-98C2-1BDCD2D7FF2A}" type="parTrans" cxnId="{E037D5DC-1C60-4D59-A65F-83FF933DD595}">
      <dgm:prSet/>
      <dgm:spPr/>
      <dgm:t>
        <a:bodyPr/>
        <a:lstStyle/>
        <a:p>
          <a:endParaRPr lang="en-US"/>
        </a:p>
      </dgm:t>
    </dgm:pt>
    <dgm:pt modelId="{9680847D-6D53-4211-97E7-CFDE9FFEDD35}" type="sibTrans" cxnId="{E037D5DC-1C60-4D59-A65F-83FF933DD595}">
      <dgm:prSet/>
      <dgm:spPr/>
      <dgm:t>
        <a:bodyPr/>
        <a:lstStyle/>
        <a:p>
          <a:endParaRPr lang="en-US"/>
        </a:p>
      </dgm:t>
    </dgm:pt>
    <dgm:pt modelId="{4AA97AAF-5316-4FA7-87FD-3438E3E5E68C}">
      <dgm:prSet/>
      <dgm:spPr/>
      <dgm:t>
        <a:bodyPr/>
        <a:lstStyle/>
        <a:p>
          <a:r>
            <a:rPr lang="en-US"/>
            <a:t>Police and Fire</a:t>
          </a:r>
        </a:p>
      </dgm:t>
    </dgm:pt>
    <dgm:pt modelId="{35B5717D-5178-4BEC-B4CF-865D66DAA0C4}" type="parTrans" cxnId="{74B3230B-2FFC-464B-8F45-BD4123C7F4E0}">
      <dgm:prSet/>
      <dgm:spPr/>
      <dgm:t>
        <a:bodyPr/>
        <a:lstStyle/>
        <a:p>
          <a:endParaRPr lang="en-US"/>
        </a:p>
      </dgm:t>
    </dgm:pt>
    <dgm:pt modelId="{01C94FD8-A268-446C-9961-896C7D14B550}" type="sibTrans" cxnId="{74B3230B-2FFC-464B-8F45-BD4123C7F4E0}">
      <dgm:prSet/>
      <dgm:spPr/>
      <dgm:t>
        <a:bodyPr/>
        <a:lstStyle/>
        <a:p>
          <a:endParaRPr lang="en-US"/>
        </a:p>
      </dgm:t>
    </dgm:pt>
    <dgm:pt modelId="{7B8AA1C0-1458-41BC-B60D-2C63A2588F17}">
      <dgm:prSet/>
      <dgm:spPr/>
      <dgm:t>
        <a:bodyPr/>
        <a:lstStyle/>
        <a:p>
          <a:pPr>
            <a:defRPr b="1"/>
          </a:pPr>
          <a:r>
            <a:rPr lang="en-US"/>
            <a:t>19 Nov.</a:t>
          </a:r>
        </a:p>
      </dgm:t>
    </dgm:pt>
    <dgm:pt modelId="{6F396A78-27D0-4C2D-AEE8-B47D009A8D0C}" type="parTrans" cxnId="{70041269-A189-4ABD-9BCC-F82B85DFB566}">
      <dgm:prSet/>
      <dgm:spPr/>
      <dgm:t>
        <a:bodyPr/>
        <a:lstStyle/>
        <a:p>
          <a:endParaRPr lang="en-US"/>
        </a:p>
      </dgm:t>
    </dgm:pt>
    <dgm:pt modelId="{B240F3A3-5A35-4D41-867E-012F555BFD8C}" type="sibTrans" cxnId="{70041269-A189-4ABD-9BCC-F82B85DFB566}">
      <dgm:prSet/>
      <dgm:spPr/>
      <dgm:t>
        <a:bodyPr/>
        <a:lstStyle/>
        <a:p>
          <a:endParaRPr lang="en-US"/>
        </a:p>
      </dgm:t>
    </dgm:pt>
    <dgm:pt modelId="{E4CC71EC-ECAA-4713-9020-5B014BB68358}">
      <dgm:prSet/>
      <dgm:spPr/>
      <dgm:t>
        <a:bodyPr/>
        <a:lstStyle/>
        <a:p>
          <a:r>
            <a:rPr lang="en-US"/>
            <a:t>Second Public Hearing</a:t>
          </a:r>
        </a:p>
      </dgm:t>
    </dgm:pt>
    <dgm:pt modelId="{F44F77CC-0770-471C-B3B9-CBA34FDA3D77}" type="parTrans" cxnId="{64201C18-312B-439F-BE30-5E14124AF161}">
      <dgm:prSet/>
      <dgm:spPr/>
      <dgm:t>
        <a:bodyPr/>
        <a:lstStyle/>
        <a:p>
          <a:endParaRPr lang="en-US"/>
        </a:p>
      </dgm:t>
    </dgm:pt>
    <dgm:pt modelId="{8A97850C-BB8E-4669-B8E2-65262ED5AD9B}" type="sibTrans" cxnId="{64201C18-312B-439F-BE30-5E14124AF161}">
      <dgm:prSet/>
      <dgm:spPr/>
      <dgm:t>
        <a:bodyPr/>
        <a:lstStyle/>
        <a:p>
          <a:endParaRPr lang="en-US"/>
        </a:p>
      </dgm:t>
    </dgm:pt>
    <dgm:pt modelId="{1020A74D-E564-4D04-9DC1-3E8733E71BCA}">
      <dgm:prSet/>
      <dgm:spPr/>
      <dgm:t>
        <a:bodyPr/>
        <a:lstStyle/>
        <a:p>
          <a:r>
            <a:rPr lang="en-US"/>
            <a:t>First Reading</a:t>
          </a:r>
        </a:p>
      </dgm:t>
    </dgm:pt>
    <dgm:pt modelId="{3F66B456-162F-47A1-9D26-F9EA98AEB2C1}" type="parTrans" cxnId="{83F09EB1-CAC2-4E41-B025-7787BE231B61}">
      <dgm:prSet/>
      <dgm:spPr/>
      <dgm:t>
        <a:bodyPr/>
        <a:lstStyle/>
        <a:p>
          <a:endParaRPr lang="en-US"/>
        </a:p>
      </dgm:t>
    </dgm:pt>
    <dgm:pt modelId="{F4BF02F0-D316-4BBB-87B3-8307BD4255C8}" type="sibTrans" cxnId="{83F09EB1-CAC2-4E41-B025-7787BE231B61}">
      <dgm:prSet/>
      <dgm:spPr/>
      <dgm:t>
        <a:bodyPr/>
        <a:lstStyle/>
        <a:p>
          <a:endParaRPr lang="en-US"/>
        </a:p>
      </dgm:t>
    </dgm:pt>
    <dgm:pt modelId="{227B8982-85BB-4586-A27F-16AC5046891D}">
      <dgm:prSet/>
      <dgm:spPr/>
      <dgm:t>
        <a:bodyPr/>
        <a:lstStyle/>
        <a:p>
          <a:pPr>
            <a:defRPr b="1"/>
          </a:pPr>
          <a:r>
            <a:rPr lang="en-US"/>
            <a:t>3 Dec.</a:t>
          </a:r>
        </a:p>
      </dgm:t>
    </dgm:pt>
    <dgm:pt modelId="{7E3841F0-8D35-45FB-9EC3-0B68959B3C7C}" type="parTrans" cxnId="{FB8182E6-418B-4AF5-812B-E7EA17ADA5CA}">
      <dgm:prSet/>
      <dgm:spPr/>
      <dgm:t>
        <a:bodyPr/>
        <a:lstStyle/>
        <a:p>
          <a:endParaRPr lang="en-US"/>
        </a:p>
      </dgm:t>
    </dgm:pt>
    <dgm:pt modelId="{3C8C52D6-5194-4B04-A8F4-D4F479B66363}" type="sibTrans" cxnId="{FB8182E6-418B-4AF5-812B-E7EA17ADA5CA}">
      <dgm:prSet/>
      <dgm:spPr/>
      <dgm:t>
        <a:bodyPr/>
        <a:lstStyle/>
        <a:p>
          <a:endParaRPr lang="en-US"/>
        </a:p>
      </dgm:t>
    </dgm:pt>
    <dgm:pt modelId="{5FB1C792-D64E-4B00-9606-567F601063D3}">
      <dgm:prSet/>
      <dgm:spPr/>
      <dgm:t>
        <a:bodyPr/>
        <a:lstStyle/>
        <a:p>
          <a:r>
            <a:rPr lang="en-US"/>
            <a:t>Second Reading</a:t>
          </a:r>
        </a:p>
      </dgm:t>
    </dgm:pt>
    <dgm:pt modelId="{816EE19F-0862-4115-BAA7-10037A295A0D}" type="parTrans" cxnId="{DB5ABACE-3692-4290-B206-E02EA91B8528}">
      <dgm:prSet/>
      <dgm:spPr/>
      <dgm:t>
        <a:bodyPr/>
        <a:lstStyle/>
        <a:p>
          <a:endParaRPr lang="en-US"/>
        </a:p>
      </dgm:t>
    </dgm:pt>
    <dgm:pt modelId="{7EB0E0C1-7A2D-4415-8EB7-5183E98E39B4}" type="sibTrans" cxnId="{DB5ABACE-3692-4290-B206-E02EA91B8528}">
      <dgm:prSet/>
      <dgm:spPr/>
      <dgm:t>
        <a:bodyPr/>
        <a:lstStyle/>
        <a:p>
          <a:endParaRPr lang="en-US"/>
        </a:p>
      </dgm:t>
    </dgm:pt>
    <dgm:pt modelId="{16C01939-46E7-48E4-933B-3465ABB901A9}">
      <dgm:prSet/>
      <dgm:spPr/>
      <dgm:t>
        <a:bodyPr/>
        <a:lstStyle/>
        <a:p>
          <a:r>
            <a:rPr lang="en-US"/>
            <a:t>Adoption</a:t>
          </a:r>
        </a:p>
      </dgm:t>
    </dgm:pt>
    <dgm:pt modelId="{4211C5EF-6CB9-4024-9444-932CFEA73127}" type="parTrans" cxnId="{45A124FE-FE28-4137-AC4A-1F3208843F3F}">
      <dgm:prSet/>
      <dgm:spPr/>
      <dgm:t>
        <a:bodyPr/>
        <a:lstStyle/>
        <a:p>
          <a:endParaRPr lang="en-US"/>
        </a:p>
      </dgm:t>
    </dgm:pt>
    <dgm:pt modelId="{0C3E2D40-1EB7-4C3B-9445-0382C8AE19FD}" type="sibTrans" cxnId="{45A124FE-FE28-4137-AC4A-1F3208843F3F}">
      <dgm:prSet/>
      <dgm:spPr/>
      <dgm:t>
        <a:bodyPr/>
        <a:lstStyle/>
        <a:p>
          <a:endParaRPr lang="en-US"/>
        </a:p>
      </dgm:t>
    </dgm:pt>
    <dgm:pt modelId="{6FA33E7A-ED06-4CBE-B423-8314E6F1DE3D}">
      <dgm:prSet/>
      <dgm:spPr/>
      <dgm:t>
        <a:bodyPr/>
        <a:lstStyle/>
        <a:p>
          <a:pPr>
            <a:defRPr b="1"/>
          </a:pPr>
          <a:r>
            <a:rPr lang="en-US"/>
            <a:t>22 Oct.</a:t>
          </a:r>
        </a:p>
      </dgm:t>
    </dgm:pt>
    <dgm:pt modelId="{62D4ACFC-508E-40F7-B02A-A88B6783216D}" type="parTrans" cxnId="{347EA8F7-7A5B-48E5-BF6D-057E46B39136}">
      <dgm:prSet/>
      <dgm:spPr/>
      <dgm:t>
        <a:bodyPr/>
        <a:lstStyle/>
        <a:p>
          <a:endParaRPr lang="en-US"/>
        </a:p>
      </dgm:t>
    </dgm:pt>
    <dgm:pt modelId="{119ADC84-1080-4016-AF66-BE900A86EF1E}" type="sibTrans" cxnId="{347EA8F7-7A5B-48E5-BF6D-057E46B39136}">
      <dgm:prSet/>
      <dgm:spPr/>
      <dgm:t>
        <a:bodyPr/>
        <a:lstStyle/>
        <a:p>
          <a:endParaRPr lang="en-US"/>
        </a:p>
      </dgm:t>
    </dgm:pt>
    <dgm:pt modelId="{BE02CEEA-AD74-4457-AFBB-8009F36A375F}">
      <dgm:prSet/>
      <dgm:spPr/>
      <dgm:t>
        <a:bodyPr/>
        <a:lstStyle/>
        <a:p>
          <a:r>
            <a:rPr lang="en-US"/>
            <a:t>Neighborhood &amp; Community Services, Community &amp; Economic Development, Planning and Development Services</a:t>
          </a:r>
        </a:p>
      </dgm:t>
    </dgm:pt>
    <dgm:pt modelId="{408D426C-0B75-4C32-8EFC-EA2E3DB57C00}" type="parTrans" cxnId="{E2FA5629-5D1A-45FD-963B-FC44A930FF67}">
      <dgm:prSet/>
      <dgm:spPr/>
      <dgm:t>
        <a:bodyPr/>
        <a:lstStyle/>
        <a:p>
          <a:endParaRPr lang="en-US"/>
        </a:p>
      </dgm:t>
    </dgm:pt>
    <dgm:pt modelId="{411A0258-5DC9-40C0-9EB8-5F7A9A9B3B13}" type="sibTrans" cxnId="{E2FA5629-5D1A-45FD-963B-FC44A930FF67}">
      <dgm:prSet/>
      <dgm:spPr/>
      <dgm:t>
        <a:bodyPr/>
        <a:lstStyle/>
        <a:p>
          <a:endParaRPr lang="en-US"/>
        </a:p>
      </dgm:t>
    </dgm:pt>
    <dgm:pt modelId="{3FADBFFD-0213-4C66-A9D9-D435DB48CAA6}">
      <dgm:prSet/>
      <dgm:spPr/>
      <dgm:t>
        <a:bodyPr/>
        <a:lstStyle/>
        <a:p>
          <a:pPr>
            <a:defRPr b="1"/>
          </a:pPr>
          <a:r>
            <a:rPr lang="en-US"/>
            <a:t>29 Oct.</a:t>
          </a:r>
        </a:p>
      </dgm:t>
    </dgm:pt>
    <dgm:pt modelId="{D7386101-CBC6-4CD9-8231-B34B9538D9ED}" type="parTrans" cxnId="{FC318E89-21C8-4924-8DF4-E628D6A7697C}">
      <dgm:prSet/>
      <dgm:spPr/>
      <dgm:t>
        <a:bodyPr/>
        <a:lstStyle/>
        <a:p>
          <a:endParaRPr lang="en-US"/>
        </a:p>
      </dgm:t>
    </dgm:pt>
    <dgm:pt modelId="{0EA7A090-48AB-45E7-B10A-115533A33090}" type="sibTrans" cxnId="{FC318E89-21C8-4924-8DF4-E628D6A7697C}">
      <dgm:prSet/>
      <dgm:spPr/>
      <dgm:t>
        <a:bodyPr/>
        <a:lstStyle/>
        <a:p>
          <a:endParaRPr lang="en-US"/>
        </a:p>
      </dgm:t>
    </dgm:pt>
    <dgm:pt modelId="{EAFB37BE-2E92-48DC-B92B-81E412830713}">
      <dgm:prSet/>
      <dgm:spPr/>
      <dgm:t>
        <a:bodyPr/>
        <a:lstStyle/>
        <a:p>
          <a:r>
            <a:rPr lang="en-US"/>
            <a:t>TVE &amp; Internal Services </a:t>
          </a:r>
        </a:p>
      </dgm:t>
    </dgm:pt>
    <dgm:pt modelId="{66A01DFC-C1FE-41D9-B2EE-4B06A5530183}" type="parTrans" cxnId="{B045EE8E-E8B8-4E6C-99AD-0B74DEAC89C4}">
      <dgm:prSet/>
      <dgm:spPr/>
      <dgm:t>
        <a:bodyPr/>
        <a:lstStyle/>
        <a:p>
          <a:endParaRPr lang="en-US"/>
        </a:p>
      </dgm:t>
    </dgm:pt>
    <dgm:pt modelId="{4E59B18F-6DBB-4DC1-A805-E8B70E938C79}" type="sibTrans" cxnId="{B045EE8E-E8B8-4E6C-99AD-0B74DEAC89C4}">
      <dgm:prSet/>
      <dgm:spPr/>
      <dgm:t>
        <a:bodyPr/>
        <a:lstStyle/>
        <a:p>
          <a:endParaRPr lang="en-US"/>
        </a:p>
      </dgm:t>
    </dgm:pt>
    <dgm:pt modelId="{5A241EB9-F352-443E-8195-EBCAC05167E3}">
      <dgm:prSet/>
      <dgm:spPr/>
      <dgm:t>
        <a:bodyPr/>
        <a:lstStyle/>
        <a:p>
          <a:r>
            <a:rPr lang="en-US"/>
            <a:t>First Public Hearing</a:t>
          </a:r>
        </a:p>
      </dgm:t>
    </dgm:pt>
    <dgm:pt modelId="{76FB1C95-BB54-4D2F-86D1-49D08BFCBE2C}" type="parTrans" cxnId="{4A93BFCC-D0B5-4026-88BE-EDB41B3D67F0}">
      <dgm:prSet/>
      <dgm:spPr/>
      <dgm:t>
        <a:bodyPr/>
        <a:lstStyle/>
        <a:p>
          <a:endParaRPr lang="en-US"/>
        </a:p>
      </dgm:t>
    </dgm:pt>
    <dgm:pt modelId="{091ED0D2-868F-4CC1-9C9F-EA84270EA0FA}" type="sibTrans" cxnId="{4A93BFCC-D0B5-4026-88BE-EDB41B3D67F0}">
      <dgm:prSet/>
      <dgm:spPr/>
      <dgm:t>
        <a:bodyPr/>
        <a:lstStyle/>
        <a:p>
          <a:endParaRPr lang="en-US"/>
        </a:p>
      </dgm:t>
    </dgm:pt>
    <dgm:pt modelId="{0892F87E-6C0A-4DA0-A2ED-F91CD771B8CB}">
      <dgm:prSet/>
      <dgm:spPr/>
      <dgm:t>
        <a:bodyPr/>
        <a:lstStyle/>
        <a:p>
          <a:pPr>
            <a:defRPr b="1"/>
          </a:pPr>
          <a:r>
            <a:rPr lang="en-US"/>
            <a:t>8 Nov.</a:t>
          </a:r>
        </a:p>
      </dgm:t>
    </dgm:pt>
    <dgm:pt modelId="{D8AD7159-C31A-4C2F-B520-19D7F8D96B2D}" type="parTrans" cxnId="{7AC586B6-E677-49F2-BB2B-517F526C34EC}">
      <dgm:prSet/>
      <dgm:spPr/>
      <dgm:t>
        <a:bodyPr/>
        <a:lstStyle/>
        <a:p>
          <a:endParaRPr lang="en-US"/>
        </a:p>
      </dgm:t>
    </dgm:pt>
    <dgm:pt modelId="{973BD741-E298-4B9C-8648-D7B1B0345F27}" type="sibTrans" cxnId="{7AC586B6-E677-49F2-BB2B-517F526C34EC}">
      <dgm:prSet/>
      <dgm:spPr/>
      <dgm:t>
        <a:bodyPr/>
        <a:lstStyle/>
        <a:p>
          <a:endParaRPr lang="en-US"/>
        </a:p>
      </dgm:t>
    </dgm:pt>
    <dgm:pt modelId="{AED59E9C-925E-4388-90B8-DF2A20BC864D}">
      <dgm:prSet/>
      <dgm:spPr/>
      <dgm:t>
        <a:bodyPr/>
        <a:lstStyle/>
        <a:p>
          <a:r>
            <a:rPr lang="en-US"/>
            <a:t>Special Council Meeting</a:t>
          </a:r>
        </a:p>
      </dgm:t>
    </dgm:pt>
    <dgm:pt modelId="{781644AB-D06F-4669-BAB6-5B67A7F25542}" type="parTrans" cxnId="{B4560871-3D04-4E09-9706-ECCAB8ADD05B}">
      <dgm:prSet/>
      <dgm:spPr/>
      <dgm:t>
        <a:bodyPr/>
        <a:lstStyle/>
        <a:p>
          <a:endParaRPr lang="en-US"/>
        </a:p>
      </dgm:t>
    </dgm:pt>
    <dgm:pt modelId="{5587F0CC-9057-468C-B665-569E95D6784B}" type="sibTrans" cxnId="{B4560871-3D04-4E09-9706-ECCAB8ADD05B}">
      <dgm:prSet/>
      <dgm:spPr/>
      <dgm:t>
        <a:bodyPr/>
        <a:lstStyle/>
        <a:p>
          <a:endParaRPr lang="en-US"/>
        </a:p>
      </dgm:t>
    </dgm:pt>
    <dgm:pt modelId="{4CD0BDDA-7F2E-4525-B5A9-5D95016A8361}" type="pres">
      <dgm:prSet presAssocID="{7BE32C60-844A-4001-B7E1-80C73D32C743}" presName="root" presStyleCnt="0">
        <dgm:presLayoutVars>
          <dgm:chMax/>
          <dgm:chPref/>
          <dgm:animLvl val="lvl"/>
        </dgm:presLayoutVars>
      </dgm:prSet>
      <dgm:spPr/>
    </dgm:pt>
    <dgm:pt modelId="{51FE2F17-A100-4B97-AEEE-7F89A93543B8}" type="pres">
      <dgm:prSet presAssocID="{7BE32C60-844A-4001-B7E1-80C73D32C743}" presName="divider" presStyleLbl="fgAcc1" presStyleIdx="0" presStyleCnt="8"/>
      <dgm:spPr>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gm:spPr>
    </dgm:pt>
    <dgm:pt modelId="{6E93FA58-19C0-41E3-86B5-EE8970E69D96}" type="pres">
      <dgm:prSet presAssocID="{7BE32C60-844A-4001-B7E1-80C73D32C743}" presName="nodes" presStyleCnt="0">
        <dgm:presLayoutVars>
          <dgm:chMax/>
          <dgm:chPref/>
          <dgm:animLvl val="lvl"/>
        </dgm:presLayoutVars>
      </dgm:prSet>
      <dgm:spPr/>
    </dgm:pt>
    <dgm:pt modelId="{77E40EF2-4F01-4FFE-9FE0-9ABC695A041D}" type="pres">
      <dgm:prSet presAssocID="{652B85FF-AE5F-4A7A-85B6-D076481BAB99}" presName="composite" presStyleCnt="0"/>
      <dgm:spPr/>
    </dgm:pt>
    <dgm:pt modelId="{0A9508CF-0F2C-4698-89DF-EFEA921E38B2}" type="pres">
      <dgm:prSet presAssocID="{652B85FF-AE5F-4A7A-85B6-D076481BAB99}" presName="ConnectorPoint" presStyleLbl="lnNode1" presStyleIdx="0" presStyleCnt="7"/>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B02B80D-8048-4864-B298-427531F0C72C}" type="pres">
      <dgm:prSet presAssocID="{652B85FF-AE5F-4A7A-85B6-D076481BAB99}" presName="DropPinPlaceHolder" presStyleCnt="0"/>
      <dgm:spPr/>
    </dgm:pt>
    <dgm:pt modelId="{22827BC3-A6D1-4B8D-92AA-64F94A12415B}" type="pres">
      <dgm:prSet presAssocID="{652B85FF-AE5F-4A7A-85B6-D076481BAB99}" presName="DropPin" presStyleLbl="alignNode1" presStyleIdx="0" presStyleCnt="7"/>
      <dgm:spPr/>
    </dgm:pt>
    <dgm:pt modelId="{C4DF5BDF-6B15-4093-A74A-6349B48F1241}" type="pres">
      <dgm:prSet presAssocID="{652B85FF-AE5F-4A7A-85B6-D076481BAB99}" presName="Ellipse" presStyleLbl="fgAcc1" presStyleIdx="1" presStyleCnt="8"/>
      <dgm:spPr>
        <a:solidFill>
          <a:schemeClr val="lt1">
            <a:alpha val="90000"/>
            <a:hueOff val="0"/>
            <a:satOff val="0"/>
            <a:lumOff val="0"/>
            <a:alphaOff val="0"/>
          </a:schemeClr>
        </a:solidFill>
        <a:ln w="12700" cap="flat" cmpd="sng" algn="ctr">
          <a:noFill/>
          <a:prstDash val="solid"/>
          <a:miter lim="800000"/>
        </a:ln>
        <a:effectLst/>
      </dgm:spPr>
    </dgm:pt>
    <dgm:pt modelId="{25E8B2C9-9275-4F2D-B43A-AEE684C0C06C}" type="pres">
      <dgm:prSet presAssocID="{652B85FF-AE5F-4A7A-85B6-D076481BAB99}" presName="L2TextContainer" presStyleLbl="revTx" presStyleIdx="0" presStyleCnt="14">
        <dgm:presLayoutVars>
          <dgm:bulletEnabled val="1"/>
        </dgm:presLayoutVars>
      </dgm:prSet>
      <dgm:spPr/>
    </dgm:pt>
    <dgm:pt modelId="{3E4EF20B-2017-43B1-9B0B-B871E43D8DD1}" type="pres">
      <dgm:prSet presAssocID="{652B85FF-AE5F-4A7A-85B6-D076481BAB99}" presName="L1TextContainer" presStyleLbl="revTx" presStyleIdx="1" presStyleCnt="14">
        <dgm:presLayoutVars>
          <dgm:chMax val="1"/>
          <dgm:chPref val="1"/>
          <dgm:bulletEnabled val="1"/>
        </dgm:presLayoutVars>
      </dgm:prSet>
      <dgm:spPr/>
    </dgm:pt>
    <dgm:pt modelId="{1B1EE5C2-8A0E-4544-A42F-08CEF23A7930}" type="pres">
      <dgm:prSet presAssocID="{652B85FF-AE5F-4A7A-85B6-D076481BAB99}" presName="ConnectLine" presStyleLbl="sibTrans1D1" presStyleIdx="0" presStyleCnt="7"/>
      <dgm:spPr>
        <a:noFill/>
        <a:ln w="12700" cap="flat" cmpd="sng" algn="ctr">
          <a:solidFill>
            <a:schemeClr val="accent6">
              <a:hueOff val="0"/>
              <a:satOff val="0"/>
              <a:lumOff val="0"/>
              <a:alphaOff val="0"/>
            </a:schemeClr>
          </a:solidFill>
          <a:prstDash val="dash"/>
          <a:miter lim="800000"/>
        </a:ln>
        <a:effectLst/>
      </dgm:spPr>
    </dgm:pt>
    <dgm:pt modelId="{A092C2D1-6A55-47A9-8B51-65C4B7ED5417}" type="pres">
      <dgm:prSet presAssocID="{652B85FF-AE5F-4A7A-85B6-D076481BAB99}" presName="EmptyPlaceHolder" presStyleCnt="0"/>
      <dgm:spPr/>
    </dgm:pt>
    <dgm:pt modelId="{F8513A1F-F13C-4192-AE2C-E5C4F4E2DDB0}" type="pres">
      <dgm:prSet presAssocID="{A1EDF45D-D65E-4473-96B5-F10879956DD0}" presName="spaceBetweenRectangles" presStyleCnt="0"/>
      <dgm:spPr/>
    </dgm:pt>
    <dgm:pt modelId="{D1174B68-4888-40D9-B339-C295369E9DD2}" type="pres">
      <dgm:prSet presAssocID="{B12FDBED-50A5-4478-A36D-DA8450174F3C}" presName="composite" presStyleCnt="0"/>
      <dgm:spPr/>
    </dgm:pt>
    <dgm:pt modelId="{AA9F90D6-34D8-45D8-AA59-83A92B9F10EF}" type="pres">
      <dgm:prSet presAssocID="{B12FDBED-50A5-4478-A36D-DA8450174F3C}" presName="ConnectorPoint" presStyleLbl="lnNode1" presStyleIdx="1" presStyleCnt="7"/>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3CCF728-7667-486D-9039-05F30A2CC4E5}" type="pres">
      <dgm:prSet presAssocID="{B12FDBED-50A5-4478-A36D-DA8450174F3C}" presName="DropPinPlaceHolder" presStyleCnt="0"/>
      <dgm:spPr/>
    </dgm:pt>
    <dgm:pt modelId="{8038027B-4AF7-42D7-9ADC-17DF56BD4598}" type="pres">
      <dgm:prSet presAssocID="{B12FDBED-50A5-4478-A36D-DA8450174F3C}" presName="DropPin" presStyleLbl="alignNode1" presStyleIdx="1" presStyleCnt="7"/>
      <dgm:spPr/>
    </dgm:pt>
    <dgm:pt modelId="{C9857917-EBCD-4D72-A542-7CF333CB09A5}" type="pres">
      <dgm:prSet presAssocID="{B12FDBED-50A5-4478-A36D-DA8450174F3C}" presName="Ellipse" presStyleLbl="fgAcc1" presStyleIdx="2" presStyleCnt="8"/>
      <dgm:spPr>
        <a:solidFill>
          <a:schemeClr val="lt1">
            <a:alpha val="90000"/>
            <a:hueOff val="0"/>
            <a:satOff val="0"/>
            <a:lumOff val="0"/>
            <a:alphaOff val="0"/>
          </a:schemeClr>
        </a:solidFill>
        <a:ln w="12700" cap="flat" cmpd="sng" algn="ctr">
          <a:noFill/>
          <a:prstDash val="solid"/>
          <a:miter lim="800000"/>
        </a:ln>
        <a:effectLst/>
      </dgm:spPr>
    </dgm:pt>
    <dgm:pt modelId="{7590DBD3-74B9-4711-ACF4-48B2A76A0ECE}" type="pres">
      <dgm:prSet presAssocID="{B12FDBED-50A5-4478-A36D-DA8450174F3C}" presName="L2TextContainer" presStyleLbl="revTx" presStyleIdx="2" presStyleCnt="14">
        <dgm:presLayoutVars>
          <dgm:bulletEnabled val="1"/>
        </dgm:presLayoutVars>
      </dgm:prSet>
      <dgm:spPr/>
    </dgm:pt>
    <dgm:pt modelId="{D6ACB211-BF52-40AE-AD9B-141F5A14DA36}" type="pres">
      <dgm:prSet presAssocID="{B12FDBED-50A5-4478-A36D-DA8450174F3C}" presName="L1TextContainer" presStyleLbl="revTx" presStyleIdx="3" presStyleCnt="14">
        <dgm:presLayoutVars>
          <dgm:chMax val="1"/>
          <dgm:chPref val="1"/>
          <dgm:bulletEnabled val="1"/>
        </dgm:presLayoutVars>
      </dgm:prSet>
      <dgm:spPr/>
    </dgm:pt>
    <dgm:pt modelId="{4CDFCABE-736A-473D-BA27-259D9295BF81}" type="pres">
      <dgm:prSet presAssocID="{B12FDBED-50A5-4478-A36D-DA8450174F3C}" presName="ConnectLine" presStyleLbl="sibTrans1D1" presStyleIdx="1" presStyleCnt="7"/>
      <dgm:spPr>
        <a:noFill/>
        <a:ln w="12700" cap="flat" cmpd="sng" algn="ctr">
          <a:solidFill>
            <a:schemeClr val="accent6">
              <a:hueOff val="0"/>
              <a:satOff val="0"/>
              <a:lumOff val="0"/>
              <a:alphaOff val="0"/>
            </a:schemeClr>
          </a:solidFill>
          <a:prstDash val="dash"/>
          <a:miter lim="800000"/>
        </a:ln>
        <a:effectLst/>
      </dgm:spPr>
    </dgm:pt>
    <dgm:pt modelId="{73FFD34A-4641-480A-8BDF-B324035C8BD9}" type="pres">
      <dgm:prSet presAssocID="{B12FDBED-50A5-4478-A36D-DA8450174F3C}" presName="EmptyPlaceHolder" presStyleCnt="0"/>
      <dgm:spPr/>
    </dgm:pt>
    <dgm:pt modelId="{4229EE54-0BFA-4F0A-81DC-C2085AFB064C}" type="pres">
      <dgm:prSet presAssocID="{9680847D-6D53-4211-97E7-CFDE9FFEDD35}" presName="spaceBetweenRectangles" presStyleCnt="0"/>
      <dgm:spPr/>
    </dgm:pt>
    <dgm:pt modelId="{9AA82664-A62E-4C13-A4AA-5189D6A4192A}" type="pres">
      <dgm:prSet presAssocID="{6FA33E7A-ED06-4CBE-B423-8314E6F1DE3D}" presName="composite" presStyleCnt="0"/>
      <dgm:spPr/>
    </dgm:pt>
    <dgm:pt modelId="{B2C91933-8F71-4D4C-B228-708EC0278AFD}" type="pres">
      <dgm:prSet presAssocID="{6FA33E7A-ED06-4CBE-B423-8314E6F1DE3D}" presName="ConnectorPoint" presStyleLbl="lnNode1" presStyleIdx="2" presStyleCnt="7"/>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4B97283-ACA3-4D7D-9769-FC428FC985B1}" type="pres">
      <dgm:prSet presAssocID="{6FA33E7A-ED06-4CBE-B423-8314E6F1DE3D}" presName="DropPinPlaceHolder" presStyleCnt="0"/>
      <dgm:spPr/>
    </dgm:pt>
    <dgm:pt modelId="{013B3B11-F707-48E2-86E5-BC8F1C2146EF}" type="pres">
      <dgm:prSet presAssocID="{6FA33E7A-ED06-4CBE-B423-8314E6F1DE3D}" presName="DropPin" presStyleLbl="alignNode1" presStyleIdx="2" presStyleCnt="7"/>
      <dgm:spPr/>
    </dgm:pt>
    <dgm:pt modelId="{EBB0162F-39AA-4E3B-A9F2-0B1271ABFD49}" type="pres">
      <dgm:prSet presAssocID="{6FA33E7A-ED06-4CBE-B423-8314E6F1DE3D}" presName="Ellipse" presStyleLbl="fgAcc1" presStyleIdx="3" presStyleCnt="8"/>
      <dgm:spPr>
        <a:solidFill>
          <a:schemeClr val="lt1">
            <a:alpha val="90000"/>
            <a:hueOff val="0"/>
            <a:satOff val="0"/>
            <a:lumOff val="0"/>
            <a:alphaOff val="0"/>
          </a:schemeClr>
        </a:solidFill>
        <a:ln w="12700" cap="flat" cmpd="sng" algn="ctr">
          <a:noFill/>
          <a:prstDash val="solid"/>
          <a:miter lim="800000"/>
        </a:ln>
        <a:effectLst/>
      </dgm:spPr>
    </dgm:pt>
    <dgm:pt modelId="{E7E4C0A2-FEE2-4E64-BC2D-3A60FF36558F}" type="pres">
      <dgm:prSet presAssocID="{6FA33E7A-ED06-4CBE-B423-8314E6F1DE3D}" presName="L2TextContainer" presStyleLbl="revTx" presStyleIdx="4" presStyleCnt="14">
        <dgm:presLayoutVars>
          <dgm:bulletEnabled val="1"/>
        </dgm:presLayoutVars>
      </dgm:prSet>
      <dgm:spPr/>
    </dgm:pt>
    <dgm:pt modelId="{42DBFDC0-DCF7-4439-8945-0AD7EA8C3852}" type="pres">
      <dgm:prSet presAssocID="{6FA33E7A-ED06-4CBE-B423-8314E6F1DE3D}" presName="L1TextContainer" presStyleLbl="revTx" presStyleIdx="5" presStyleCnt="14">
        <dgm:presLayoutVars>
          <dgm:chMax val="1"/>
          <dgm:chPref val="1"/>
          <dgm:bulletEnabled val="1"/>
        </dgm:presLayoutVars>
      </dgm:prSet>
      <dgm:spPr/>
    </dgm:pt>
    <dgm:pt modelId="{6959916E-E3E0-4F46-BD07-39CD9990C96E}" type="pres">
      <dgm:prSet presAssocID="{6FA33E7A-ED06-4CBE-B423-8314E6F1DE3D}" presName="ConnectLine" presStyleLbl="sibTrans1D1" presStyleIdx="2" presStyleCnt="7"/>
      <dgm:spPr>
        <a:noFill/>
        <a:ln w="12700" cap="flat" cmpd="sng" algn="ctr">
          <a:solidFill>
            <a:schemeClr val="accent6">
              <a:hueOff val="0"/>
              <a:satOff val="0"/>
              <a:lumOff val="0"/>
              <a:alphaOff val="0"/>
            </a:schemeClr>
          </a:solidFill>
          <a:prstDash val="dash"/>
          <a:miter lim="800000"/>
        </a:ln>
        <a:effectLst/>
      </dgm:spPr>
    </dgm:pt>
    <dgm:pt modelId="{781198A5-61AE-4729-981E-02346ECA6725}" type="pres">
      <dgm:prSet presAssocID="{6FA33E7A-ED06-4CBE-B423-8314E6F1DE3D}" presName="EmptyPlaceHolder" presStyleCnt="0"/>
      <dgm:spPr/>
    </dgm:pt>
    <dgm:pt modelId="{5A0E1FD3-8682-4709-9D55-8A4EE9564C9A}" type="pres">
      <dgm:prSet presAssocID="{119ADC84-1080-4016-AF66-BE900A86EF1E}" presName="spaceBetweenRectangles" presStyleCnt="0"/>
      <dgm:spPr/>
    </dgm:pt>
    <dgm:pt modelId="{E3BAA977-F5B7-4D67-90AB-66BF194A94A3}" type="pres">
      <dgm:prSet presAssocID="{3FADBFFD-0213-4C66-A9D9-D435DB48CAA6}" presName="composite" presStyleCnt="0"/>
      <dgm:spPr/>
    </dgm:pt>
    <dgm:pt modelId="{535A3DD4-4D33-4CC5-A939-65A041B9285D}" type="pres">
      <dgm:prSet presAssocID="{3FADBFFD-0213-4C66-A9D9-D435DB48CAA6}" presName="ConnectorPoint" presStyleLbl="lnNode1" presStyleIdx="3" presStyleCnt="7"/>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C914507-9664-432A-B2F1-08288B5D9A59}" type="pres">
      <dgm:prSet presAssocID="{3FADBFFD-0213-4C66-A9D9-D435DB48CAA6}" presName="DropPinPlaceHolder" presStyleCnt="0"/>
      <dgm:spPr/>
    </dgm:pt>
    <dgm:pt modelId="{9A5829FA-AAF4-49B7-A61B-30EAE1DF598E}" type="pres">
      <dgm:prSet presAssocID="{3FADBFFD-0213-4C66-A9D9-D435DB48CAA6}" presName="DropPin" presStyleLbl="alignNode1" presStyleIdx="3" presStyleCnt="7"/>
      <dgm:spPr/>
    </dgm:pt>
    <dgm:pt modelId="{E9D359BA-1F9D-4E08-9754-4C50F4BA8D10}" type="pres">
      <dgm:prSet presAssocID="{3FADBFFD-0213-4C66-A9D9-D435DB48CAA6}" presName="Ellipse" presStyleLbl="fgAcc1" presStyleIdx="4" presStyleCnt="8"/>
      <dgm:spPr>
        <a:solidFill>
          <a:schemeClr val="lt1">
            <a:alpha val="90000"/>
            <a:hueOff val="0"/>
            <a:satOff val="0"/>
            <a:lumOff val="0"/>
            <a:alphaOff val="0"/>
          </a:schemeClr>
        </a:solidFill>
        <a:ln w="12700" cap="flat" cmpd="sng" algn="ctr">
          <a:noFill/>
          <a:prstDash val="solid"/>
          <a:miter lim="800000"/>
        </a:ln>
        <a:effectLst/>
      </dgm:spPr>
    </dgm:pt>
    <dgm:pt modelId="{CDE4B057-D335-4321-81D0-D2A1E9C4EBDB}" type="pres">
      <dgm:prSet presAssocID="{3FADBFFD-0213-4C66-A9D9-D435DB48CAA6}" presName="L2TextContainer" presStyleLbl="revTx" presStyleIdx="6" presStyleCnt="14">
        <dgm:presLayoutVars>
          <dgm:bulletEnabled val="1"/>
        </dgm:presLayoutVars>
      </dgm:prSet>
      <dgm:spPr/>
    </dgm:pt>
    <dgm:pt modelId="{478F167F-0796-47F6-A316-3A02B19972E7}" type="pres">
      <dgm:prSet presAssocID="{3FADBFFD-0213-4C66-A9D9-D435DB48CAA6}" presName="L1TextContainer" presStyleLbl="revTx" presStyleIdx="7" presStyleCnt="14">
        <dgm:presLayoutVars>
          <dgm:chMax val="1"/>
          <dgm:chPref val="1"/>
          <dgm:bulletEnabled val="1"/>
        </dgm:presLayoutVars>
      </dgm:prSet>
      <dgm:spPr/>
    </dgm:pt>
    <dgm:pt modelId="{A054B35F-DE0F-4E9A-B6C0-3E782BC19F71}" type="pres">
      <dgm:prSet presAssocID="{3FADBFFD-0213-4C66-A9D9-D435DB48CAA6}" presName="ConnectLine" presStyleLbl="sibTrans1D1" presStyleIdx="3" presStyleCnt="7"/>
      <dgm:spPr>
        <a:noFill/>
        <a:ln w="12700" cap="flat" cmpd="sng" algn="ctr">
          <a:solidFill>
            <a:schemeClr val="accent6">
              <a:hueOff val="0"/>
              <a:satOff val="0"/>
              <a:lumOff val="0"/>
              <a:alphaOff val="0"/>
            </a:schemeClr>
          </a:solidFill>
          <a:prstDash val="dash"/>
          <a:miter lim="800000"/>
        </a:ln>
        <a:effectLst/>
      </dgm:spPr>
    </dgm:pt>
    <dgm:pt modelId="{D5A5FDC6-AEDA-4FAD-B6A5-974E2DE2C3A2}" type="pres">
      <dgm:prSet presAssocID="{3FADBFFD-0213-4C66-A9D9-D435DB48CAA6}" presName="EmptyPlaceHolder" presStyleCnt="0"/>
      <dgm:spPr/>
    </dgm:pt>
    <dgm:pt modelId="{FB6F049B-26E3-4214-8E9B-F5ECE21C7D9E}" type="pres">
      <dgm:prSet presAssocID="{0EA7A090-48AB-45E7-B10A-115533A33090}" presName="spaceBetweenRectangles" presStyleCnt="0"/>
      <dgm:spPr/>
    </dgm:pt>
    <dgm:pt modelId="{581C00EC-A414-4238-B92F-524B5277547B}" type="pres">
      <dgm:prSet presAssocID="{0892F87E-6C0A-4DA0-A2ED-F91CD771B8CB}" presName="composite" presStyleCnt="0"/>
      <dgm:spPr/>
    </dgm:pt>
    <dgm:pt modelId="{A81C25DA-CC11-45D2-83E0-80B699F2A8F4}" type="pres">
      <dgm:prSet presAssocID="{0892F87E-6C0A-4DA0-A2ED-F91CD771B8CB}" presName="ConnectorPoint" presStyleLbl="lnNode1" presStyleIdx="4" presStyleCnt="7"/>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9628CD2-5F23-42D5-8AFF-32AF01FF3A8D}" type="pres">
      <dgm:prSet presAssocID="{0892F87E-6C0A-4DA0-A2ED-F91CD771B8CB}" presName="DropPinPlaceHolder" presStyleCnt="0"/>
      <dgm:spPr/>
    </dgm:pt>
    <dgm:pt modelId="{4A700798-7970-433A-AD51-637C052123EE}" type="pres">
      <dgm:prSet presAssocID="{0892F87E-6C0A-4DA0-A2ED-F91CD771B8CB}" presName="DropPin" presStyleLbl="alignNode1" presStyleIdx="4" presStyleCnt="7"/>
      <dgm:spPr/>
    </dgm:pt>
    <dgm:pt modelId="{D2B4C5BD-2835-403F-81F3-B86E6CBA22FC}" type="pres">
      <dgm:prSet presAssocID="{0892F87E-6C0A-4DA0-A2ED-F91CD771B8CB}" presName="Ellipse" presStyleLbl="fgAcc1" presStyleIdx="5" presStyleCnt="8"/>
      <dgm:spPr>
        <a:solidFill>
          <a:schemeClr val="lt1">
            <a:alpha val="90000"/>
            <a:hueOff val="0"/>
            <a:satOff val="0"/>
            <a:lumOff val="0"/>
            <a:alphaOff val="0"/>
          </a:schemeClr>
        </a:solidFill>
        <a:ln w="12700" cap="flat" cmpd="sng" algn="ctr">
          <a:noFill/>
          <a:prstDash val="solid"/>
          <a:miter lim="800000"/>
        </a:ln>
        <a:effectLst/>
      </dgm:spPr>
    </dgm:pt>
    <dgm:pt modelId="{8EB8E0FF-6E39-4ACA-9EDC-1CD703D393FB}" type="pres">
      <dgm:prSet presAssocID="{0892F87E-6C0A-4DA0-A2ED-F91CD771B8CB}" presName="L2TextContainer" presStyleLbl="revTx" presStyleIdx="8" presStyleCnt="14">
        <dgm:presLayoutVars>
          <dgm:bulletEnabled val="1"/>
        </dgm:presLayoutVars>
      </dgm:prSet>
      <dgm:spPr/>
    </dgm:pt>
    <dgm:pt modelId="{C9AA749F-66F2-403F-AC46-2BA4AB65C0EC}" type="pres">
      <dgm:prSet presAssocID="{0892F87E-6C0A-4DA0-A2ED-F91CD771B8CB}" presName="L1TextContainer" presStyleLbl="revTx" presStyleIdx="9" presStyleCnt="14">
        <dgm:presLayoutVars>
          <dgm:chMax val="1"/>
          <dgm:chPref val="1"/>
          <dgm:bulletEnabled val="1"/>
        </dgm:presLayoutVars>
      </dgm:prSet>
      <dgm:spPr/>
    </dgm:pt>
    <dgm:pt modelId="{01BA5ED9-7EEF-448F-81C8-BD5DB8F6B94A}" type="pres">
      <dgm:prSet presAssocID="{0892F87E-6C0A-4DA0-A2ED-F91CD771B8CB}" presName="ConnectLine" presStyleLbl="sibTrans1D1" presStyleIdx="4" presStyleCnt="7"/>
      <dgm:spPr>
        <a:noFill/>
        <a:ln w="12700" cap="flat" cmpd="sng" algn="ctr">
          <a:solidFill>
            <a:schemeClr val="accent6">
              <a:hueOff val="0"/>
              <a:satOff val="0"/>
              <a:lumOff val="0"/>
              <a:alphaOff val="0"/>
            </a:schemeClr>
          </a:solidFill>
          <a:prstDash val="dash"/>
          <a:miter lim="800000"/>
        </a:ln>
        <a:effectLst/>
      </dgm:spPr>
    </dgm:pt>
    <dgm:pt modelId="{143D9FD1-9CBA-46D5-A0D3-62CBE904BCA7}" type="pres">
      <dgm:prSet presAssocID="{0892F87E-6C0A-4DA0-A2ED-F91CD771B8CB}" presName="EmptyPlaceHolder" presStyleCnt="0"/>
      <dgm:spPr/>
    </dgm:pt>
    <dgm:pt modelId="{A69CB65F-FBA7-49B2-9976-EAAF3DC2EDD0}" type="pres">
      <dgm:prSet presAssocID="{973BD741-E298-4B9C-8648-D7B1B0345F27}" presName="spaceBetweenRectangles" presStyleCnt="0"/>
      <dgm:spPr/>
    </dgm:pt>
    <dgm:pt modelId="{F1724D04-9483-498E-9861-B4B861E0214C}" type="pres">
      <dgm:prSet presAssocID="{7B8AA1C0-1458-41BC-B60D-2C63A2588F17}" presName="composite" presStyleCnt="0"/>
      <dgm:spPr/>
    </dgm:pt>
    <dgm:pt modelId="{C5D2D79F-0816-4FF1-9573-11FCD68F9E5E}" type="pres">
      <dgm:prSet presAssocID="{7B8AA1C0-1458-41BC-B60D-2C63A2588F17}" presName="ConnectorPoint" presStyleLbl="lnNode1" presStyleIdx="5" presStyleCnt="7"/>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B48EEABC-1F17-4AAF-A331-F065891BE850}" type="pres">
      <dgm:prSet presAssocID="{7B8AA1C0-1458-41BC-B60D-2C63A2588F17}" presName="DropPinPlaceHolder" presStyleCnt="0"/>
      <dgm:spPr/>
    </dgm:pt>
    <dgm:pt modelId="{7603C775-F53B-4BFB-AEF4-831BCCBE913C}" type="pres">
      <dgm:prSet presAssocID="{7B8AA1C0-1458-41BC-B60D-2C63A2588F17}" presName="DropPin" presStyleLbl="alignNode1" presStyleIdx="5" presStyleCnt="7"/>
      <dgm:spPr/>
    </dgm:pt>
    <dgm:pt modelId="{E673F0A4-0EB3-40C0-8239-6C693A9B1325}" type="pres">
      <dgm:prSet presAssocID="{7B8AA1C0-1458-41BC-B60D-2C63A2588F17}" presName="Ellipse" presStyleLbl="fgAcc1" presStyleIdx="6" presStyleCnt="8"/>
      <dgm:spPr>
        <a:solidFill>
          <a:schemeClr val="lt1">
            <a:alpha val="90000"/>
            <a:hueOff val="0"/>
            <a:satOff val="0"/>
            <a:lumOff val="0"/>
            <a:alphaOff val="0"/>
          </a:schemeClr>
        </a:solidFill>
        <a:ln w="12700" cap="flat" cmpd="sng" algn="ctr">
          <a:noFill/>
          <a:prstDash val="solid"/>
          <a:miter lim="800000"/>
        </a:ln>
        <a:effectLst/>
      </dgm:spPr>
    </dgm:pt>
    <dgm:pt modelId="{3E21CEB0-A9D0-4888-AA96-46C63772DC79}" type="pres">
      <dgm:prSet presAssocID="{7B8AA1C0-1458-41BC-B60D-2C63A2588F17}" presName="L2TextContainer" presStyleLbl="revTx" presStyleIdx="10" presStyleCnt="14">
        <dgm:presLayoutVars>
          <dgm:bulletEnabled val="1"/>
        </dgm:presLayoutVars>
      </dgm:prSet>
      <dgm:spPr/>
    </dgm:pt>
    <dgm:pt modelId="{D0EAE7F6-7C9F-4CD2-8B7A-05C4090295DB}" type="pres">
      <dgm:prSet presAssocID="{7B8AA1C0-1458-41BC-B60D-2C63A2588F17}" presName="L1TextContainer" presStyleLbl="revTx" presStyleIdx="11" presStyleCnt="14">
        <dgm:presLayoutVars>
          <dgm:chMax val="1"/>
          <dgm:chPref val="1"/>
          <dgm:bulletEnabled val="1"/>
        </dgm:presLayoutVars>
      </dgm:prSet>
      <dgm:spPr/>
    </dgm:pt>
    <dgm:pt modelId="{9F6F05F3-D78A-4564-8892-D8CC5C0756E4}" type="pres">
      <dgm:prSet presAssocID="{7B8AA1C0-1458-41BC-B60D-2C63A2588F17}" presName="ConnectLine" presStyleLbl="sibTrans1D1" presStyleIdx="5" presStyleCnt="7"/>
      <dgm:spPr>
        <a:noFill/>
        <a:ln w="12700" cap="flat" cmpd="sng" algn="ctr">
          <a:solidFill>
            <a:schemeClr val="accent6">
              <a:hueOff val="0"/>
              <a:satOff val="0"/>
              <a:lumOff val="0"/>
              <a:alphaOff val="0"/>
            </a:schemeClr>
          </a:solidFill>
          <a:prstDash val="dash"/>
          <a:miter lim="800000"/>
        </a:ln>
        <a:effectLst/>
      </dgm:spPr>
    </dgm:pt>
    <dgm:pt modelId="{28BC719B-7DA6-4EAC-A2B5-877D8833B4BA}" type="pres">
      <dgm:prSet presAssocID="{7B8AA1C0-1458-41BC-B60D-2C63A2588F17}" presName="EmptyPlaceHolder" presStyleCnt="0"/>
      <dgm:spPr/>
    </dgm:pt>
    <dgm:pt modelId="{462ACAB8-4253-4CE4-A542-A995DC43FD74}" type="pres">
      <dgm:prSet presAssocID="{B240F3A3-5A35-4D41-867E-012F555BFD8C}" presName="spaceBetweenRectangles" presStyleCnt="0"/>
      <dgm:spPr/>
    </dgm:pt>
    <dgm:pt modelId="{682AB678-E2FF-4A0D-9589-63C00610621C}" type="pres">
      <dgm:prSet presAssocID="{227B8982-85BB-4586-A27F-16AC5046891D}" presName="composite" presStyleCnt="0"/>
      <dgm:spPr/>
    </dgm:pt>
    <dgm:pt modelId="{3B7466FF-D472-47DF-BAD7-1442F96A5101}" type="pres">
      <dgm:prSet presAssocID="{227B8982-85BB-4586-A27F-16AC5046891D}" presName="ConnectorPoint" presStyleLbl="lnNode1" presStyleIdx="6" presStyleCnt="7"/>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E352952-D259-4E7F-B04C-35EEA3AED621}" type="pres">
      <dgm:prSet presAssocID="{227B8982-85BB-4586-A27F-16AC5046891D}" presName="DropPinPlaceHolder" presStyleCnt="0"/>
      <dgm:spPr/>
    </dgm:pt>
    <dgm:pt modelId="{24B6B93B-ECB7-4301-B65D-9BD7820AFE0A}" type="pres">
      <dgm:prSet presAssocID="{227B8982-85BB-4586-A27F-16AC5046891D}" presName="DropPin" presStyleLbl="alignNode1" presStyleIdx="6" presStyleCnt="7"/>
      <dgm:spPr/>
    </dgm:pt>
    <dgm:pt modelId="{CA5F1989-3E8E-4D91-8E2A-520C686159FC}" type="pres">
      <dgm:prSet presAssocID="{227B8982-85BB-4586-A27F-16AC5046891D}" presName="Ellipse" presStyleLbl="fgAcc1" presStyleIdx="7" presStyleCnt="8"/>
      <dgm:spPr>
        <a:solidFill>
          <a:schemeClr val="lt1">
            <a:alpha val="90000"/>
            <a:hueOff val="0"/>
            <a:satOff val="0"/>
            <a:lumOff val="0"/>
            <a:alphaOff val="0"/>
          </a:schemeClr>
        </a:solidFill>
        <a:ln w="12700" cap="flat" cmpd="sng" algn="ctr">
          <a:noFill/>
          <a:prstDash val="solid"/>
          <a:miter lim="800000"/>
        </a:ln>
        <a:effectLst/>
      </dgm:spPr>
    </dgm:pt>
    <dgm:pt modelId="{FBA84457-8255-49DF-A51C-CFCE3075EAA2}" type="pres">
      <dgm:prSet presAssocID="{227B8982-85BB-4586-A27F-16AC5046891D}" presName="L2TextContainer" presStyleLbl="revTx" presStyleIdx="12" presStyleCnt="14">
        <dgm:presLayoutVars>
          <dgm:bulletEnabled val="1"/>
        </dgm:presLayoutVars>
      </dgm:prSet>
      <dgm:spPr/>
    </dgm:pt>
    <dgm:pt modelId="{51012174-2126-4054-A055-FFB99D796AA4}" type="pres">
      <dgm:prSet presAssocID="{227B8982-85BB-4586-A27F-16AC5046891D}" presName="L1TextContainer" presStyleLbl="revTx" presStyleIdx="13" presStyleCnt="14">
        <dgm:presLayoutVars>
          <dgm:chMax val="1"/>
          <dgm:chPref val="1"/>
          <dgm:bulletEnabled val="1"/>
        </dgm:presLayoutVars>
      </dgm:prSet>
      <dgm:spPr/>
    </dgm:pt>
    <dgm:pt modelId="{7933662C-9BD3-4D12-A738-012B565592D6}" type="pres">
      <dgm:prSet presAssocID="{227B8982-85BB-4586-A27F-16AC5046891D}" presName="ConnectLine" presStyleLbl="sibTrans1D1" presStyleIdx="6" presStyleCnt="7"/>
      <dgm:spPr>
        <a:noFill/>
        <a:ln w="12700" cap="flat" cmpd="sng" algn="ctr">
          <a:solidFill>
            <a:schemeClr val="accent6">
              <a:hueOff val="0"/>
              <a:satOff val="0"/>
              <a:lumOff val="0"/>
              <a:alphaOff val="0"/>
            </a:schemeClr>
          </a:solidFill>
          <a:prstDash val="dash"/>
          <a:miter lim="800000"/>
        </a:ln>
        <a:effectLst/>
      </dgm:spPr>
    </dgm:pt>
    <dgm:pt modelId="{21DFCAE6-27AE-400D-B2B7-38405E363BF3}" type="pres">
      <dgm:prSet presAssocID="{227B8982-85BB-4586-A27F-16AC5046891D}" presName="EmptyPlaceHolder" presStyleCnt="0"/>
      <dgm:spPr/>
    </dgm:pt>
  </dgm:ptLst>
  <dgm:cxnLst>
    <dgm:cxn modelId="{74B3230B-2FFC-464B-8F45-BD4123C7F4E0}" srcId="{B12FDBED-50A5-4478-A36D-DA8450174F3C}" destId="{4AA97AAF-5316-4FA7-87FD-3438E3E5E68C}" srcOrd="0" destOrd="0" parTransId="{35B5717D-5178-4BEC-B4CF-865D66DAA0C4}" sibTransId="{01C94FD8-A268-446C-9961-896C7D14B550}"/>
    <dgm:cxn modelId="{88C2510F-8DDC-4DFA-AF8D-29CD252FC9F4}" type="presOf" srcId="{227B8982-85BB-4586-A27F-16AC5046891D}" destId="{51012174-2126-4054-A055-FFB99D796AA4}" srcOrd="0" destOrd="0" presId="urn:microsoft.com/office/officeart/2017/3/layout/DropPinTimeline"/>
    <dgm:cxn modelId="{64201C18-312B-439F-BE30-5E14124AF161}" srcId="{7B8AA1C0-1458-41BC-B60D-2C63A2588F17}" destId="{E4CC71EC-ECAA-4713-9020-5B014BB68358}" srcOrd="0" destOrd="0" parTransId="{F44F77CC-0770-471C-B3B9-CBA34FDA3D77}" sibTransId="{8A97850C-BB8E-4669-B8E2-65262ED5AD9B}"/>
    <dgm:cxn modelId="{3F1E4923-0E46-4AD2-AEC8-5CAEA9E11F42}" type="presOf" srcId="{652B85FF-AE5F-4A7A-85B6-D076481BAB99}" destId="{3E4EF20B-2017-43B1-9B0B-B871E43D8DD1}" srcOrd="0" destOrd="0" presId="urn:microsoft.com/office/officeart/2017/3/layout/DropPinTimeline"/>
    <dgm:cxn modelId="{E2FA5629-5D1A-45FD-963B-FC44A930FF67}" srcId="{6FA33E7A-ED06-4CBE-B423-8314E6F1DE3D}" destId="{BE02CEEA-AD74-4457-AFBB-8009F36A375F}" srcOrd="0" destOrd="0" parTransId="{408D426C-0B75-4C32-8EFC-EA2E3DB57C00}" sibTransId="{411A0258-5DC9-40C0-9EB8-5F7A9A9B3B13}"/>
    <dgm:cxn modelId="{E74A252C-ECED-41D3-B214-29CCBFDB0B7F}" type="presOf" srcId="{7BE32C60-844A-4001-B7E1-80C73D32C743}" destId="{4CD0BDDA-7F2E-4525-B5A9-5D95016A8361}" srcOrd="0" destOrd="0" presId="urn:microsoft.com/office/officeart/2017/3/layout/DropPinTimeline"/>
    <dgm:cxn modelId="{954B543E-7E72-4195-9A7C-49EACAD84F14}" type="presOf" srcId="{E4CC71EC-ECAA-4713-9020-5B014BB68358}" destId="{3E21CEB0-A9D0-4888-AA96-46C63772DC79}" srcOrd="0" destOrd="0" presId="urn:microsoft.com/office/officeart/2017/3/layout/DropPinTimeline"/>
    <dgm:cxn modelId="{70041269-A189-4ABD-9BCC-F82B85DFB566}" srcId="{7BE32C60-844A-4001-B7E1-80C73D32C743}" destId="{7B8AA1C0-1458-41BC-B60D-2C63A2588F17}" srcOrd="5" destOrd="0" parTransId="{6F396A78-27D0-4C2D-AEE8-B47D009A8D0C}" sibTransId="{B240F3A3-5A35-4D41-867E-012F555BFD8C}"/>
    <dgm:cxn modelId="{CD155F6A-C876-4BA8-8136-3BF10287A1D9}" type="presOf" srcId="{3FADBFFD-0213-4C66-A9D9-D435DB48CAA6}" destId="{478F167F-0796-47F6-A316-3A02B19972E7}" srcOrd="0" destOrd="0" presId="urn:microsoft.com/office/officeart/2017/3/layout/DropPinTimeline"/>
    <dgm:cxn modelId="{934A284D-0435-4721-95D0-84DE053145E2}" type="presOf" srcId="{1020A74D-E564-4D04-9DC1-3E8733E71BCA}" destId="{3E21CEB0-A9D0-4888-AA96-46C63772DC79}" srcOrd="0" destOrd="1" presId="urn:microsoft.com/office/officeart/2017/3/layout/DropPinTimeline"/>
    <dgm:cxn modelId="{145D724E-7BDE-4533-A6A5-58F823DB7AFD}" type="presOf" srcId="{6FA33E7A-ED06-4CBE-B423-8314E6F1DE3D}" destId="{42DBFDC0-DCF7-4439-8945-0AD7EA8C3852}" srcOrd="0" destOrd="0" presId="urn:microsoft.com/office/officeart/2017/3/layout/DropPinTimeline"/>
    <dgm:cxn modelId="{B4560871-3D04-4E09-9706-ECCAB8ADD05B}" srcId="{0892F87E-6C0A-4DA0-A2ED-F91CD771B8CB}" destId="{AED59E9C-925E-4388-90B8-DF2A20BC864D}" srcOrd="0" destOrd="0" parTransId="{781644AB-D06F-4669-BAB6-5B67A7F25542}" sibTransId="{5587F0CC-9057-468C-B665-569E95D6784B}"/>
    <dgm:cxn modelId="{92891855-B9E0-4F30-9B40-B5CBCDBBD87A}" srcId="{652B85FF-AE5F-4A7A-85B6-D076481BAB99}" destId="{D438A332-38D1-44BB-B451-A7BD2D179316}" srcOrd="0" destOrd="0" parTransId="{0859B6B0-26AE-4766-A83C-217D6D265B7F}" sibTransId="{A5566293-4B41-48FD-BC1B-38E0E050F23C}"/>
    <dgm:cxn modelId="{57E89359-464F-4C32-8CD8-E0FD39583B46}" type="presOf" srcId="{BE02CEEA-AD74-4457-AFBB-8009F36A375F}" destId="{E7E4C0A2-FEE2-4E64-BC2D-3A60FF36558F}" srcOrd="0" destOrd="0" presId="urn:microsoft.com/office/officeart/2017/3/layout/DropPinTimeline"/>
    <dgm:cxn modelId="{FC318E89-21C8-4924-8DF4-E628D6A7697C}" srcId="{7BE32C60-844A-4001-B7E1-80C73D32C743}" destId="{3FADBFFD-0213-4C66-A9D9-D435DB48CAA6}" srcOrd="3" destOrd="0" parTransId="{D7386101-CBC6-4CD9-8231-B34B9538D9ED}" sibTransId="{0EA7A090-48AB-45E7-B10A-115533A33090}"/>
    <dgm:cxn modelId="{6EF2A289-68D5-4955-992F-44DB3E9C8F86}" type="presOf" srcId="{B12FDBED-50A5-4478-A36D-DA8450174F3C}" destId="{D6ACB211-BF52-40AE-AD9B-141F5A14DA36}" srcOrd="0" destOrd="0" presId="urn:microsoft.com/office/officeart/2017/3/layout/DropPinTimeline"/>
    <dgm:cxn modelId="{B045EE8E-E8B8-4E6C-99AD-0B74DEAC89C4}" srcId="{3FADBFFD-0213-4C66-A9D9-D435DB48CAA6}" destId="{EAFB37BE-2E92-48DC-B92B-81E412830713}" srcOrd="0" destOrd="0" parTransId="{66A01DFC-C1FE-41D9-B2EE-4B06A5530183}" sibTransId="{4E59B18F-6DBB-4DC1-A805-E8B70E938C79}"/>
    <dgm:cxn modelId="{91789595-0FDC-4675-B435-9E3D4A51F65E}" srcId="{7BE32C60-844A-4001-B7E1-80C73D32C743}" destId="{652B85FF-AE5F-4A7A-85B6-D076481BAB99}" srcOrd="0" destOrd="0" parTransId="{FA749EC0-ACE0-4264-8BB0-AB5522E947FF}" sibTransId="{A1EDF45D-D65E-4473-96B5-F10879956DD0}"/>
    <dgm:cxn modelId="{DABA019B-C017-4965-9187-E361FE4CB005}" type="presOf" srcId="{5A241EB9-F352-443E-8195-EBCAC05167E3}" destId="{CDE4B057-D335-4321-81D0-D2A1E9C4EBDB}" srcOrd="0" destOrd="1" presId="urn:microsoft.com/office/officeart/2017/3/layout/DropPinTimeline"/>
    <dgm:cxn modelId="{2D3075AD-C740-4BFA-BC75-DF5E78DC00E0}" type="presOf" srcId="{AED59E9C-925E-4388-90B8-DF2A20BC864D}" destId="{8EB8E0FF-6E39-4ACA-9EDC-1CD703D393FB}" srcOrd="0" destOrd="0" presId="urn:microsoft.com/office/officeart/2017/3/layout/DropPinTimeline"/>
    <dgm:cxn modelId="{7BED59B0-C0AC-42D2-AF74-47AC42E9DA7A}" type="presOf" srcId="{16C01939-46E7-48E4-933B-3465ABB901A9}" destId="{FBA84457-8255-49DF-A51C-CFCE3075EAA2}" srcOrd="0" destOrd="1" presId="urn:microsoft.com/office/officeart/2017/3/layout/DropPinTimeline"/>
    <dgm:cxn modelId="{83F09EB1-CAC2-4E41-B025-7787BE231B61}" srcId="{7B8AA1C0-1458-41BC-B60D-2C63A2588F17}" destId="{1020A74D-E564-4D04-9DC1-3E8733E71BCA}" srcOrd="1" destOrd="0" parTransId="{3F66B456-162F-47A1-9D26-F9EA98AEB2C1}" sibTransId="{F4BF02F0-D316-4BBB-87B3-8307BD4255C8}"/>
    <dgm:cxn modelId="{7AC586B6-E677-49F2-BB2B-517F526C34EC}" srcId="{7BE32C60-844A-4001-B7E1-80C73D32C743}" destId="{0892F87E-6C0A-4DA0-A2ED-F91CD771B8CB}" srcOrd="4" destOrd="0" parTransId="{D8AD7159-C31A-4C2F-B520-19D7F8D96B2D}" sibTransId="{973BD741-E298-4B9C-8648-D7B1B0345F27}"/>
    <dgm:cxn modelId="{A183FDBA-CC0A-4D29-AE1A-F62B700DAB7F}" type="presOf" srcId="{7B8AA1C0-1458-41BC-B60D-2C63A2588F17}" destId="{D0EAE7F6-7C9F-4CD2-8B7A-05C4090295DB}" srcOrd="0" destOrd="0" presId="urn:microsoft.com/office/officeart/2017/3/layout/DropPinTimeline"/>
    <dgm:cxn modelId="{55E140CC-2322-49E0-AD03-A49A54775898}" type="presOf" srcId="{0892F87E-6C0A-4DA0-A2ED-F91CD771B8CB}" destId="{C9AA749F-66F2-403F-AC46-2BA4AB65C0EC}" srcOrd="0" destOrd="0" presId="urn:microsoft.com/office/officeart/2017/3/layout/DropPinTimeline"/>
    <dgm:cxn modelId="{4A93BFCC-D0B5-4026-88BE-EDB41B3D67F0}" srcId="{3FADBFFD-0213-4C66-A9D9-D435DB48CAA6}" destId="{5A241EB9-F352-443E-8195-EBCAC05167E3}" srcOrd="1" destOrd="0" parTransId="{76FB1C95-BB54-4D2F-86D1-49D08BFCBE2C}" sibTransId="{091ED0D2-868F-4CC1-9C9F-EA84270EA0FA}"/>
    <dgm:cxn modelId="{DB5ABACE-3692-4290-B206-E02EA91B8528}" srcId="{227B8982-85BB-4586-A27F-16AC5046891D}" destId="{5FB1C792-D64E-4B00-9606-567F601063D3}" srcOrd="0" destOrd="0" parTransId="{816EE19F-0862-4115-BAA7-10037A295A0D}" sibTransId="{7EB0E0C1-7A2D-4415-8EB7-5183E98E39B4}"/>
    <dgm:cxn modelId="{E037D5DC-1C60-4D59-A65F-83FF933DD595}" srcId="{7BE32C60-844A-4001-B7E1-80C73D32C743}" destId="{B12FDBED-50A5-4478-A36D-DA8450174F3C}" srcOrd="1" destOrd="0" parTransId="{53AF94C6-C97D-479E-98C2-1BDCD2D7FF2A}" sibTransId="{9680847D-6D53-4211-97E7-CFDE9FFEDD35}"/>
    <dgm:cxn modelId="{FB8182E6-418B-4AF5-812B-E7EA17ADA5CA}" srcId="{7BE32C60-844A-4001-B7E1-80C73D32C743}" destId="{227B8982-85BB-4586-A27F-16AC5046891D}" srcOrd="6" destOrd="0" parTransId="{7E3841F0-8D35-45FB-9EC3-0B68959B3C7C}" sibTransId="{3C8C52D6-5194-4B04-A8F4-D4F479B66363}"/>
    <dgm:cxn modelId="{85C714F7-9116-404B-94FB-EF63E9AD1D84}" type="presOf" srcId="{D438A332-38D1-44BB-B451-A7BD2D179316}" destId="{25E8B2C9-9275-4F2D-B43A-AEE684C0C06C}" srcOrd="0" destOrd="0" presId="urn:microsoft.com/office/officeart/2017/3/layout/DropPinTimeline"/>
    <dgm:cxn modelId="{347EA8F7-7A5B-48E5-BF6D-057E46B39136}" srcId="{7BE32C60-844A-4001-B7E1-80C73D32C743}" destId="{6FA33E7A-ED06-4CBE-B423-8314E6F1DE3D}" srcOrd="2" destOrd="0" parTransId="{62D4ACFC-508E-40F7-B02A-A88B6783216D}" sibTransId="{119ADC84-1080-4016-AF66-BE900A86EF1E}"/>
    <dgm:cxn modelId="{C4402EFB-2035-4FE0-AD42-B83A2BD77B94}" type="presOf" srcId="{5FB1C792-D64E-4B00-9606-567F601063D3}" destId="{FBA84457-8255-49DF-A51C-CFCE3075EAA2}" srcOrd="0" destOrd="0" presId="urn:microsoft.com/office/officeart/2017/3/layout/DropPinTimeline"/>
    <dgm:cxn modelId="{CB611EFC-034A-4E72-8096-D9991B767A2D}" type="presOf" srcId="{4AA97AAF-5316-4FA7-87FD-3438E3E5E68C}" destId="{7590DBD3-74B9-4711-ACF4-48B2A76A0ECE}" srcOrd="0" destOrd="0" presId="urn:microsoft.com/office/officeart/2017/3/layout/DropPinTimeline"/>
    <dgm:cxn modelId="{45A124FE-FE28-4137-AC4A-1F3208843F3F}" srcId="{227B8982-85BB-4586-A27F-16AC5046891D}" destId="{16C01939-46E7-48E4-933B-3465ABB901A9}" srcOrd="1" destOrd="0" parTransId="{4211C5EF-6CB9-4024-9444-932CFEA73127}" sibTransId="{0C3E2D40-1EB7-4C3B-9445-0382C8AE19FD}"/>
    <dgm:cxn modelId="{3B7564FE-EA54-47A4-8684-D9DB556FA01A}" type="presOf" srcId="{EAFB37BE-2E92-48DC-B92B-81E412830713}" destId="{CDE4B057-D335-4321-81D0-D2A1E9C4EBDB}" srcOrd="0" destOrd="0" presId="urn:microsoft.com/office/officeart/2017/3/layout/DropPinTimeline"/>
    <dgm:cxn modelId="{4AAE066B-A4E3-471D-ACD0-CA723B0BBC84}" type="presParOf" srcId="{4CD0BDDA-7F2E-4525-B5A9-5D95016A8361}" destId="{51FE2F17-A100-4B97-AEEE-7F89A93543B8}" srcOrd="0" destOrd="0" presId="urn:microsoft.com/office/officeart/2017/3/layout/DropPinTimeline"/>
    <dgm:cxn modelId="{523C7645-4861-432A-9879-9116A441DD1F}" type="presParOf" srcId="{4CD0BDDA-7F2E-4525-B5A9-5D95016A8361}" destId="{6E93FA58-19C0-41E3-86B5-EE8970E69D96}" srcOrd="1" destOrd="0" presId="urn:microsoft.com/office/officeart/2017/3/layout/DropPinTimeline"/>
    <dgm:cxn modelId="{37DE86BB-5920-4E35-B167-98090D3A21D7}" type="presParOf" srcId="{6E93FA58-19C0-41E3-86B5-EE8970E69D96}" destId="{77E40EF2-4F01-4FFE-9FE0-9ABC695A041D}" srcOrd="0" destOrd="0" presId="urn:microsoft.com/office/officeart/2017/3/layout/DropPinTimeline"/>
    <dgm:cxn modelId="{109CBD26-5648-4412-936A-A30F5B62BE0D}" type="presParOf" srcId="{77E40EF2-4F01-4FFE-9FE0-9ABC695A041D}" destId="{0A9508CF-0F2C-4698-89DF-EFEA921E38B2}" srcOrd="0" destOrd="0" presId="urn:microsoft.com/office/officeart/2017/3/layout/DropPinTimeline"/>
    <dgm:cxn modelId="{1B8BDB10-A982-40CA-B575-E79303A4FAC8}" type="presParOf" srcId="{77E40EF2-4F01-4FFE-9FE0-9ABC695A041D}" destId="{2B02B80D-8048-4864-B298-427531F0C72C}" srcOrd="1" destOrd="0" presId="urn:microsoft.com/office/officeart/2017/3/layout/DropPinTimeline"/>
    <dgm:cxn modelId="{1A121CE0-DE10-4DBF-AD28-242DE159AF48}" type="presParOf" srcId="{2B02B80D-8048-4864-B298-427531F0C72C}" destId="{22827BC3-A6D1-4B8D-92AA-64F94A12415B}" srcOrd="0" destOrd="0" presId="urn:microsoft.com/office/officeart/2017/3/layout/DropPinTimeline"/>
    <dgm:cxn modelId="{81C972CA-3CEE-4448-A8BE-9C68CA0F96F0}" type="presParOf" srcId="{2B02B80D-8048-4864-B298-427531F0C72C}" destId="{C4DF5BDF-6B15-4093-A74A-6349B48F1241}" srcOrd="1" destOrd="0" presId="urn:microsoft.com/office/officeart/2017/3/layout/DropPinTimeline"/>
    <dgm:cxn modelId="{607FB220-83EE-405E-80E2-54BB1A32906B}" type="presParOf" srcId="{77E40EF2-4F01-4FFE-9FE0-9ABC695A041D}" destId="{25E8B2C9-9275-4F2D-B43A-AEE684C0C06C}" srcOrd="2" destOrd="0" presId="urn:microsoft.com/office/officeart/2017/3/layout/DropPinTimeline"/>
    <dgm:cxn modelId="{66338D68-CB15-4FE8-9720-234867338840}" type="presParOf" srcId="{77E40EF2-4F01-4FFE-9FE0-9ABC695A041D}" destId="{3E4EF20B-2017-43B1-9B0B-B871E43D8DD1}" srcOrd="3" destOrd="0" presId="urn:microsoft.com/office/officeart/2017/3/layout/DropPinTimeline"/>
    <dgm:cxn modelId="{D8C9CD3A-47E1-4F99-8D07-04C333F50B6D}" type="presParOf" srcId="{77E40EF2-4F01-4FFE-9FE0-9ABC695A041D}" destId="{1B1EE5C2-8A0E-4544-A42F-08CEF23A7930}" srcOrd="4" destOrd="0" presId="urn:microsoft.com/office/officeart/2017/3/layout/DropPinTimeline"/>
    <dgm:cxn modelId="{19CA8BBF-8589-4834-B97F-C6BA67306532}" type="presParOf" srcId="{77E40EF2-4F01-4FFE-9FE0-9ABC695A041D}" destId="{A092C2D1-6A55-47A9-8B51-65C4B7ED5417}" srcOrd="5" destOrd="0" presId="urn:microsoft.com/office/officeart/2017/3/layout/DropPinTimeline"/>
    <dgm:cxn modelId="{BBD68268-3379-4CF9-904D-A3D0EE60068E}" type="presParOf" srcId="{6E93FA58-19C0-41E3-86B5-EE8970E69D96}" destId="{F8513A1F-F13C-4192-AE2C-E5C4F4E2DDB0}" srcOrd="1" destOrd="0" presId="urn:microsoft.com/office/officeart/2017/3/layout/DropPinTimeline"/>
    <dgm:cxn modelId="{80D583ED-AEB4-4471-962E-5C2BC8039E94}" type="presParOf" srcId="{6E93FA58-19C0-41E3-86B5-EE8970E69D96}" destId="{D1174B68-4888-40D9-B339-C295369E9DD2}" srcOrd="2" destOrd="0" presId="urn:microsoft.com/office/officeart/2017/3/layout/DropPinTimeline"/>
    <dgm:cxn modelId="{CFE522E2-B383-4FB1-A346-948099AFB245}" type="presParOf" srcId="{D1174B68-4888-40D9-B339-C295369E9DD2}" destId="{AA9F90D6-34D8-45D8-AA59-83A92B9F10EF}" srcOrd="0" destOrd="0" presId="urn:microsoft.com/office/officeart/2017/3/layout/DropPinTimeline"/>
    <dgm:cxn modelId="{6214F751-1AB6-4B95-BBC9-D3102A02EB4B}" type="presParOf" srcId="{D1174B68-4888-40D9-B339-C295369E9DD2}" destId="{C3CCF728-7667-486D-9039-05F30A2CC4E5}" srcOrd="1" destOrd="0" presId="urn:microsoft.com/office/officeart/2017/3/layout/DropPinTimeline"/>
    <dgm:cxn modelId="{F3B1D82E-8A96-4D73-9EB3-7E5865E53984}" type="presParOf" srcId="{C3CCF728-7667-486D-9039-05F30A2CC4E5}" destId="{8038027B-4AF7-42D7-9ADC-17DF56BD4598}" srcOrd="0" destOrd="0" presId="urn:microsoft.com/office/officeart/2017/3/layout/DropPinTimeline"/>
    <dgm:cxn modelId="{5A82C10B-2356-42AC-9881-C76CC0BF31DA}" type="presParOf" srcId="{C3CCF728-7667-486D-9039-05F30A2CC4E5}" destId="{C9857917-EBCD-4D72-A542-7CF333CB09A5}" srcOrd="1" destOrd="0" presId="urn:microsoft.com/office/officeart/2017/3/layout/DropPinTimeline"/>
    <dgm:cxn modelId="{EB3FCCBA-79A9-471E-A967-2224B48DFF5F}" type="presParOf" srcId="{D1174B68-4888-40D9-B339-C295369E9DD2}" destId="{7590DBD3-74B9-4711-ACF4-48B2A76A0ECE}" srcOrd="2" destOrd="0" presId="urn:microsoft.com/office/officeart/2017/3/layout/DropPinTimeline"/>
    <dgm:cxn modelId="{0139D43A-18F9-42C7-8621-EE10C6DADB54}" type="presParOf" srcId="{D1174B68-4888-40D9-B339-C295369E9DD2}" destId="{D6ACB211-BF52-40AE-AD9B-141F5A14DA36}" srcOrd="3" destOrd="0" presId="urn:microsoft.com/office/officeart/2017/3/layout/DropPinTimeline"/>
    <dgm:cxn modelId="{11A908E5-FC95-4691-98C7-54C2DF16255A}" type="presParOf" srcId="{D1174B68-4888-40D9-B339-C295369E9DD2}" destId="{4CDFCABE-736A-473D-BA27-259D9295BF81}" srcOrd="4" destOrd="0" presId="urn:microsoft.com/office/officeart/2017/3/layout/DropPinTimeline"/>
    <dgm:cxn modelId="{C08A2EF8-4045-4713-A293-3F264473E5C3}" type="presParOf" srcId="{D1174B68-4888-40D9-B339-C295369E9DD2}" destId="{73FFD34A-4641-480A-8BDF-B324035C8BD9}" srcOrd="5" destOrd="0" presId="urn:microsoft.com/office/officeart/2017/3/layout/DropPinTimeline"/>
    <dgm:cxn modelId="{0A75B3F4-140C-48C5-A79E-795A934D8E5B}" type="presParOf" srcId="{6E93FA58-19C0-41E3-86B5-EE8970E69D96}" destId="{4229EE54-0BFA-4F0A-81DC-C2085AFB064C}" srcOrd="3" destOrd="0" presId="urn:microsoft.com/office/officeart/2017/3/layout/DropPinTimeline"/>
    <dgm:cxn modelId="{73C8A847-97FD-4F81-A735-25FF781A56D0}" type="presParOf" srcId="{6E93FA58-19C0-41E3-86B5-EE8970E69D96}" destId="{9AA82664-A62E-4C13-A4AA-5189D6A4192A}" srcOrd="4" destOrd="0" presId="urn:microsoft.com/office/officeart/2017/3/layout/DropPinTimeline"/>
    <dgm:cxn modelId="{C33E44C9-497A-4F2E-BA03-8EA1CCA0B761}" type="presParOf" srcId="{9AA82664-A62E-4C13-A4AA-5189D6A4192A}" destId="{B2C91933-8F71-4D4C-B228-708EC0278AFD}" srcOrd="0" destOrd="0" presId="urn:microsoft.com/office/officeart/2017/3/layout/DropPinTimeline"/>
    <dgm:cxn modelId="{25BFBF01-62CD-41CF-BADC-F8BF8230C5C7}" type="presParOf" srcId="{9AA82664-A62E-4C13-A4AA-5189D6A4192A}" destId="{94B97283-ACA3-4D7D-9769-FC428FC985B1}" srcOrd="1" destOrd="0" presId="urn:microsoft.com/office/officeart/2017/3/layout/DropPinTimeline"/>
    <dgm:cxn modelId="{222F96D2-8F42-45DD-AB13-A120807F5C9A}" type="presParOf" srcId="{94B97283-ACA3-4D7D-9769-FC428FC985B1}" destId="{013B3B11-F707-48E2-86E5-BC8F1C2146EF}" srcOrd="0" destOrd="0" presId="urn:microsoft.com/office/officeart/2017/3/layout/DropPinTimeline"/>
    <dgm:cxn modelId="{72377C90-8DD3-4857-965E-4AD40CDF66CB}" type="presParOf" srcId="{94B97283-ACA3-4D7D-9769-FC428FC985B1}" destId="{EBB0162F-39AA-4E3B-A9F2-0B1271ABFD49}" srcOrd="1" destOrd="0" presId="urn:microsoft.com/office/officeart/2017/3/layout/DropPinTimeline"/>
    <dgm:cxn modelId="{50143ADB-2490-42FA-AE23-7384A0EC2F37}" type="presParOf" srcId="{9AA82664-A62E-4C13-A4AA-5189D6A4192A}" destId="{E7E4C0A2-FEE2-4E64-BC2D-3A60FF36558F}" srcOrd="2" destOrd="0" presId="urn:microsoft.com/office/officeart/2017/3/layout/DropPinTimeline"/>
    <dgm:cxn modelId="{70EE4862-7BA0-46FC-9527-FC2DB38416A2}" type="presParOf" srcId="{9AA82664-A62E-4C13-A4AA-5189D6A4192A}" destId="{42DBFDC0-DCF7-4439-8945-0AD7EA8C3852}" srcOrd="3" destOrd="0" presId="urn:microsoft.com/office/officeart/2017/3/layout/DropPinTimeline"/>
    <dgm:cxn modelId="{8C98FDCF-F925-4F1A-A338-F858F6FD1D58}" type="presParOf" srcId="{9AA82664-A62E-4C13-A4AA-5189D6A4192A}" destId="{6959916E-E3E0-4F46-BD07-39CD9990C96E}" srcOrd="4" destOrd="0" presId="urn:microsoft.com/office/officeart/2017/3/layout/DropPinTimeline"/>
    <dgm:cxn modelId="{BFCAD42D-F7A7-426C-8162-31B87A120D60}" type="presParOf" srcId="{9AA82664-A62E-4C13-A4AA-5189D6A4192A}" destId="{781198A5-61AE-4729-981E-02346ECA6725}" srcOrd="5" destOrd="0" presId="urn:microsoft.com/office/officeart/2017/3/layout/DropPinTimeline"/>
    <dgm:cxn modelId="{4CE7C18E-37FC-4E6E-9054-746F12CE1C54}" type="presParOf" srcId="{6E93FA58-19C0-41E3-86B5-EE8970E69D96}" destId="{5A0E1FD3-8682-4709-9D55-8A4EE9564C9A}" srcOrd="5" destOrd="0" presId="urn:microsoft.com/office/officeart/2017/3/layout/DropPinTimeline"/>
    <dgm:cxn modelId="{2A9FB895-EB3C-41A7-A0EB-AF78B4883355}" type="presParOf" srcId="{6E93FA58-19C0-41E3-86B5-EE8970E69D96}" destId="{E3BAA977-F5B7-4D67-90AB-66BF194A94A3}" srcOrd="6" destOrd="0" presId="urn:microsoft.com/office/officeart/2017/3/layout/DropPinTimeline"/>
    <dgm:cxn modelId="{5579A608-2988-4860-A486-F044144BC621}" type="presParOf" srcId="{E3BAA977-F5B7-4D67-90AB-66BF194A94A3}" destId="{535A3DD4-4D33-4CC5-A939-65A041B9285D}" srcOrd="0" destOrd="0" presId="urn:microsoft.com/office/officeart/2017/3/layout/DropPinTimeline"/>
    <dgm:cxn modelId="{0F4EE06C-BB0D-46DD-920B-10EF4ACE61EC}" type="presParOf" srcId="{E3BAA977-F5B7-4D67-90AB-66BF194A94A3}" destId="{7C914507-9664-432A-B2F1-08288B5D9A59}" srcOrd="1" destOrd="0" presId="urn:microsoft.com/office/officeart/2017/3/layout/DropPinTimeline"/>
    <dgm:cxn modelId="{7DECE709-8CDA-4C34-8E88-6726A4916400}" type="presParOf" srcId="{7C914507-9664-432A-B2F1-08288B5D9A59}" destId="{9A5829FA-AAF4-49B7-A61B-30EAE1DF598E}" srcOrd="0" destOrd="0" presId="urn:microsoft.com/office/officeart/2017/3/layout/DropPinTimeline"/>
    <dgm:cxn modelId="{E1F419E4-107F-40CC-8D07-0CDA4C12F2AF}" type="presParOf" srcId="{7C914507-9664-432A-B2F1-08288B5D9A59}" destId="{E9D359BA-1F9D-4E08-9754-4C50F4BA8D10}" srcOrd="1" destOrd="0" presId="urn:microsoft.com/office/officeart/2017/3/layout/DropPinTimeline"/>
    <dgm:cxn modelId="{E7DF5E73-D498-4ED4-BAC6-0286535B8957}" type="presParOf" srcId="{E3BAA977-F5B7-4D67-90AB-66BF194A94A3}" destId="{CDE4B057-D335-4321-81D0-D2A1E9C4EBDB}" srcOrd="2" destOrd="0" presId="urn:microsoft.com/office/officeart/2017/3/layout/DropPinTimeline"/>
    <dgm:cxn modelId="{00585E32-F347-4B14-AD25-319C0948EB43}" type="presParOf" srcId="{E3BAA977-F5B7-4D67-90AB-66BF194A94A3}" destId="{478F167F-0796-47F6-A316-3A02B19972E7}" srcOrd="3" destOrd="0" presId="urn:microsoft.com/office/officeart/2017/3/layout/DropPinTimeline"/>
    <dgm:cxn modelId="{D06394B1-BEF8-4143-9AAD-9F134C838B33}" type="presParOf" srcId="{E3BAA977-F5B7-4D67-90AB-66BF194A94A3}" destId="{A054B35F-DE0F-4E9A-B6C0-3E782BC19F71}" srcOrd="4" destOrd="0" presId="urn:microsoft.com/office/officeart/2017/3/layout/DropPinTimeline"/>
    <dgm:cxn modelId="{BA888434-BAC4-4F72-A48E-C9D0ADF7172D}" type="presParOf" srcId="{E3BAA977-F5B7-4D67-90AB-66BF194A94A3}" destId="{D5A5FDC6-AEDA-4FAD-B6A5-974E2DE2C3A2}" srcOrd="5" destOrd="0" presId="urn:microsoft.com/office/officeart/2017/3/layout/DropPinTimeline"/>
    <dgm:cxn modelId="{DB4E0033-1059-4282-AFC5-B8288E9A29C1}" type="presParOf" srcId="{6E93FA58-19C0-41E3-86B5-EE8970E69D96}" destId="{FB6F049B-26E3-4214-8E9B-F5ECE21C7D9E}" srcOrd="7" destOrd="0" presId="urn:microsoft.com/office/officeart/2017/3/layout/DropPinTimeline"/>
    <dgm:cxn modelId="{E38FA414-98DA-4DBB-A89A-43EBB7042124}" type="presParOf" srcId="{6E93FA58-19C0-41E3-86B5-EE8970E69D96}" destId="{581C00EC-A414-4238-B92F-524B5277547B}" srcOrd="8" destOrd="0" presId="urn:microsoft.com/office/officeart/2017/3/layout/DropPinTimeline"/>
    <dgm:cxn modelId="{979EEA18-0D42-433C-911D-B5718466D5B2}" type="presParOf" srcId="{581C00EC-A414-4238-B92F-524B5277547B}" destId="{A81C25DA-CC11-45D2-83E0-80B699F2A8F4}" srcOrd="0" destOrd="0" presId="urn:microsoft.com/office/officeart/2017/3/layout/DropPinTimeline"/>
    <dgm:cxn modelId="{77A0AAA1-CC9D-4494-A1AC-4809ED9D2CA4}" type="presParOf" srcId="{581C00EC-A414-4238-B92F-524B5277547B}" destId="{89628CD2-5F23-42D5-8AFF-32AF01FF3A8D}" srcOrd="1" destOrd="0" presId="urn:microsoft.com/office/officeart/2017/3/layout/DropPinTimeline"/>
    <dgm:cxn modelId="{09BE7F39-5A64-4CED-8539-5A97DBC7F2AA}" type="presParOf" srcId="{89628CD2-5F23-42D5-8AFF-32AF01FF3A8D}" destId="{4A700798-7970-433A-AD51-637C052123EE}" srcOrd="0" destOrd="0" presId="urn:microsoft.com/office/officeart/2017/3/layout/DropPinTimeline"/>
    <dgm:cxn modelId="{D3884813-1C1B-43E6-8CBE-6860A8126D1F}" type="presParOf" srcId="{89628CD2-5F23-42D5-8AFF-32AF01FF3A8D}" destId="{D2B4C5BD-2835-403F-81F3-B86E6CBA22FC}" srcOrd="1" destOrd="0" presId="urn:microsoft.com/office/officeart/2017/3/layout/DropPinTimeline"/>
    <dgm:cxn modelId="{324642C6-06F0-4835-8650-66E209B922F3}" type="presParOf" srcId="{581C00EC-A414-4238-B92F-524B5277547B}" destId="{8EB8E0FF-6E39-4ACA-9EDC-1CD703D393FB}" srcOrd="2" destOrd="0" presId="urn:microsoft.com/office/officeart/2017/3/layout/DropPinTimeline"/>
    <dgm:cxn modelId="{DE8AA2B3-91A3-4555-8961-0EE358F062A8}" type="presParOf" srcId="{581C00EC-A414-4238-B92F-524B5277547B}" destId="{C9AA749F-66F2-403F-AC46-2BA4AB65C0EC}" srcOrd="3" destOrd="0" presId="urn:microsoft.com/office/officeart/2017/3/layout/DropPinTimeline"/>
    <dgm:cxn modelId="{C7DF8F95-A876-4ABD-9B8D-D748008D74FA}" type="presParOf" srcId="{581C00EC-A414-4238-B92F-524B5277547B}" destId="{01BA5ED9-7EEF-448F-81C8-BD5DB8F6B94A}" srcOrd="4" destOrd="0" presId="urn:microsoft.com/office/officeart/2017/3/layout/DropPinTimeline"/>
    <dgm:cxn modelId="{CD4A5860-2B80-4137-A44B-27BEBFCD988B}" type="presParOf" srcId="{581C00EC-A414-4238-B92F-524B5277547B}" destId="{143D9FD1-9CBA-46D5-A0D3-62CBE904BCA7}" srcOrd="5" destOrd="0" presId="urn:microsoft.com/office/officeart/2017/3/layout/DropPinTimeline"/>
    <dgm:cxn modelId="{9A92D071-D5A0-401C-BBBF-F9F62ED571C5}" type="presParOf" srcId="{6E93FA58-19C0-41E3-86B5-EE8970E69D96}" destId="{A69CB65F-FBA7-49B2-9976-EAAF3DC2EDD0}" srcOrd="9" destOrd="0" presId="urn:microsoft.com/office/officeart/2017/3/layout/DropPinTimeline"/>
    <dgm:cxn modelId="{A0200215-BCAB-4F16-AB30-E2E8228EC1F7}" type="presParOf" srcId="{6E93FA58-19C0-41E3-86B5-EE8970E69D96}" destId="{F1724D04-9483-498E-9861-B4B861E0214C}" srcOrd="10" destOrd="0" presId="urn:microsoft.com/office/officeart/2017/3/layout/DropPinTimeline"/>
    <dgm:cxn modelId="{23CA4CAF-3F6A-4132-BD33-E40E0A844916}" type="presParOf" srcId="{F1724D04-9483-498E-9861-B4B861E0214C}" destId="{C5D2D79F-0816-4FF1-9573-11FCD68F9E5E}" srcOrd="0" destOrd="0" presId="urn:microsoft.com/office/officeart/2017/3/layout/DropPinTimeline"/>
    <dgm:cxn modelId="{A490A883-0D00-4D9F-91BB-70A7368AEA51}" type="presParOf" srcId="{F1724D04-9483-498E-9861-B4B861E0214C}" destId="{B48EEABC-1F17-4AAF-A331-F065891BE850}" srcOrd="1" destOrd="0" presId="urn:microsoft.com/office/officeart/2017/3/layout/DropPinTimeline"/>
    <dgm:cxn modelId="{1D05F2CD-D651-4C1A-B460-E018428FA52B}" type="presParOf" srcId="{B48EEABC-1F17-4AAF-A331-F065891BE850}" destId="{7603C775-F53B-4BFB-AEF4-831BCCBE913C}" srcOrd="0" destOrd="0" presId="urn:microsoft.com/office/officeart/2017/3/layout/DropPinTimeline"/>
    <dgm:cxn modelId="{2393BB2B-B91E-4980-98E9-3FB483565D37}" type="presParOf" srcId="{B48EEABC-1F17-4AAF-A331-F065891BE850}" destId="{E673F0A4-0EB3-40C0-8239-6C693A9B1325}" srcOrd="1" destOrd="0" presId="urn:microsoft.com/office/officeart/2017/3/layout/DropPinTimeline"/>
    <dgm:cxn modelId="{14760073-7B74-4D5F-B3B4-5A80843CDC23}" type="presParOf" srcId="{F1724D04-9483-498E-9861-B4B861E0214C}" destId="{3E21CEB0-A9D0-4888-AA96-46C63772DC79}" srcOrd="2" destOrd="0" presId="urn:microsoft.com/office/officeart/2017/3/layout/DropPinTimeline"/>
    <dgm:cxn modelId="{BEB1E9E5-8E58-458C-8FB5-18348B6BAF6E}" type="presParOf" srcId="{F1724D04-9483-498E-9861-B4B861E0214C}" destId="{D0EAE7F6-7C9F-4CD2-8B7A-05C4090295DB}" srcOrd="3" destOrd="0" presId="urn:microsoft.com/office/officeart/2017/3/layout/DropPinTimeline"/>
    <dgm:cxn modelId="{1E58457E-0129-4B20-93C6-8A872E35721C}" type="presParOf" srcId="{F1724D04-9483-498E-9861-B4B861E0214C}" destId="{9F6F05F3-D78A-4564-8892-D8CC5C0756E4}" srcOrd="4" destOrd="0" presId="urn:microsoft.com/office/officeart/2017/3/layout/DropPinTimeline"/>
    <dgm:cxn modelId="{A3F705A4-3150-477A-B0F5-F9957249EFBE}" type="presParOf" srcId="{F1724D04-9483-498E-9861-B4B861E0214C}" destId="{28BC719B-7DA6-4EAC-A2B5-877D8833B4BA}" srcOrd="5" destOrd="0" presId="urn:microsoft.com/office/officeart/2017/3/layout/DropPinTimeline"/>
    <dgm:cxn modelId="{43F516C2-A181-4D1E-9C45-0453A41CA212}" type="presParOf" srcId="{6E93FA58-19C0-41E3-86B5-EE8970E69D96}" destId="{462ACAB8-4253-4CE4-A542-A995DC43FD74}" srcOrd="11" destOrd="0" presId="urn:microsoft.com/office/officeart/2017/3/layout/DropPinTimeline"/>
    <dgm:cxn modelId="{A54AF7EF-3CC1-4FDA-9652-A06FA6FA0A50}" type="presParOf" srcId="{6E93FA58-19C0-41E3-86B5-EE8970E69D96}" destId="{682AB678-E2FF-4A0D-9589-63C00610621C}" srcOrd="12" destOrd="0" presId="urn:microsoft.com/office/officeart/2017/3/layout/DropPinTimeline"/>
    <dgm:cxn modelId="{FC4274A9-4D18-4311-9EAD-B4BA9B77EA24}" type="presParOf" srcId="{682AB678-E2FF-4A0D-9589-63C00610621C}" destId="{3B7466FF-D472-47DF-BAD7-1442F96A5101}" srcOrd="0" destOrd="0" presId="urn:microsoft.com/office/officeart/2017/3/layout/DropPinTimeline"/>
    <dgm:cxn modelId="{5295C634-FDD1-4720-AB60-ABE891E579C1}" type="presParOf" srcId="{682AB678-E2FF-4A0D-9589-63C00610621C}" destId="{5E352952-D259-4E7F-B04C-35EEA3AED621}" srcOrd="1" destOrd="0" presId="urn:microsoft.com/office/officeart/2017/3/layout/DropPinTimeline"/>
    <dgm:cxn modelId="{BEF9A650-5CCB-484B-BC9B-3EFD18141E3A}" type="presParOf" srcId="{5E352952-D259-4E7F-B04C-35EEA3AED621}" destId="{24B6B93B-ECB7-4301-B65D-9BD7820AFE0A}" srcOrd="0" destOrd="0" presId="urn:microsoft.com/office/officeart/2017/3/layout/DropPinTimeline"/>
    <dgm:cxn modelId="{8A6E23E7-A3A9-4C34-8DFD-27AAFC669BDE}" type="presParOf" srcId="{5E352952-D259-4E7F-B04C-35EEA3AED621}" destId="{CA5F1989-3E8E-4D91-8E2A-520C686159FC}" srcOrd="1" destOrd="0" presId="urn:microsoft.com/office/officeart/2017/3/layout/DropPinTimeline"/>
    <dgm:cxn modelId="{D66F970E-D8CF-4FC8-966E-E5E459B415ED}" type="presParOf" srcId="{682AB678-E2FF-4A0D-9589-63C00610621C}" destId="{FBA84457-8255-49DF-A51C-CFCE3075EAA2}" srcOrd="2" destOrd="0" presId="urn:microsoft.com/office/officeart/2017/3/layout/DropPinTimeline"/>
    <dgm:cxn modelId="{6C65B830-5A13-449C-803E-F003E934C46A}" type="presParOf" srcId="{682AB678-E2FF-4A0D-9589-63C00610621C}" destId="{51012174-2126-4054-A055-FFB99D796AA4}" srcOrd="3" destOrd="0" presId="urn:microsoft.com/office/officeart/2017/3/layout/DropPinTimeline"/>
    <dgm:cxn modelId="{933D762A-20A3-4BF8-BCC0-DC3ABC691F33}" type="presParOf" srcId="{682AB678-E2FF-4A0D-9589-63C00610621C}" destId="{7933662C-9BD3-4D12-A738-012B565592D6}" srcOrd="4" destOrd="0" presId="urn:microsoft.com/office/officeart/2017/3/layout/DropPinTimeline"/>
    <dgm:cxn modelId="{DDB6AA62-9F37-4800-8293-0DCB9D9BC877}" type="presParOf" srcId="{682AB678-E2FF-4A0D-9589-63C00610621C}" destId="{21DFCAE6-27AE-400D-B2B7-38405E363BF3}"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C70048-2720-411D-9D8D-F96A1EE3E8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820207F-2C46-467E-98A8-59717821A6A3}">
      <dgm:prSet phldrT="[Text]" custT="1"/>
      <dgm:spPr/>
      <dgm:t>
        <a:bodyPr/>
        <a:lstStyle/>
        <a:p>
          <a:r>
            <a:rPr lang="en-US" sz="1200" b="1">
              <a:latin typeface="+mj-lt"/>
            </a:rPr>
            <a:t>Restructure of Expenses and Services (-$5.1 M)</a:t>
          </a:r>
        </a:p>
      </dgm:t>
    </dgm:pt>
    <dgm:pt modelId="{1B13D1CF-FE9E-4DE9-B0C9-2DFA6E3CA037}" type="parTrans" cxnId="{0015E97A-B462-4129-9296-450298DE1141}">
      <dgm:prSet/>
      <dgm:spPr/>
      <dgm:t>
        <a:bodyPr/>
        <a:lstStyle/>
        <a:p>
          <a:endParaRPr lang="en-US" sz="1200"/>
        </a:p>
      </dgm:t>
    </dgm:pt>
    <dgm:pt modelId="{BA36F76E-DB0F-4974-84D0-41D7C0DC75A0}" type="sibTrans" cxnId="{0015E97A-B462-4129-9296-450298DE1141}">
      <dgm:prSet/>
      <dgm:spPr/>
      <dgm:t>
        <a:bodyPr/>
        <a:lstStyle/>
        <a:p>
          <a:endParaRPr lang="en-US" sz="1200"/>
        </a:p>
      </dgm:t>
    </dgm:pt>
    <dgm:pt modelId="{F3CF06D4-016B-439B-8AB6-84CE67B88CE4}">
      <dgm:prSet phldrT="[Text]" custT="1"/>
      <dgm:spPr/>
      <dgm:t>
        <a:bodyPr/>
        <a:lstStyle/>
        <a:p>
          <a:r>
            <a:rPr lang="en-US" sz="1200" b="1">
              <a:latin typeface="+mj-lt"/>
            </a:rPr>
            <a:t>Transition Service Delivery Model (-$1.5 M)</a:t>
          </a:r>
        </a:p>
      </dgm:t>
    </dgm:pt>
    <dgm:pt modelId="{443D2A2E-CFC1-4BDE-AD2E-CAC1F1AD50AF}" type="parTrans" cxnId="{70D3323D-5192-4590-9D35-F2182E63597A}">
      <dgm:prSet/>
      <dgm:spPr/>
      <dgm:t>
        <a:bodyPr/>
        <a:lstStyle/>
        <a:p>
          <a:endParaRPr lang="en-US" sz="1200"/>
        </a:p>
      </dgm:t>
    </dgm:pt>
    <dgm:pt modelId="{3378AEB5-EF47-4556-B223-47078906DA23}" type="sibTrans" cxnId="{70D3323D-5192-4590-9D35-F2182E63597A}">
      <dgm:prSet/>
      <dgm:spPr/>
      <dgm:t>
        <a:bodyPr/>
        <a:lstStyle/>
        <a:p>
          <a:endParaRPr lang="en-US" sz="1200"/>
        </a:p>
      </dgm:t>
    </dgm:pt>
    <dgm:pt modelId="{9B4DEF60-5A75-48BF-BE67-78135129CB90}">
      <dgm:prSet phldrT="[Text]" custT="1"/>
      <dgm:spPr/>
      <dgm:t>
        <a:bodyPr/>
        <a:lstStyle/>
        <a:p>
          <a:r>
            <a:rPr lang="en-US" sz="1200" b="1">
              <a:latin typeface="+mj-lt"/>
            </a:rPr>
            <a:t>Expense Reductions (-$14.9 M) </a:t>
          </a:r>
        </a:p>
      </dgm:t>
    </dgm:pt>
    <dgm:pt modelId="{932E4B77-4FCA-4088-ACA6-73393171E022}" type="parTrans" cxnId="{59434419-23F9-4902-A3A1-88AEFABDC79F}">
      <dgm:prSet/>
      <dgm:spPr/>
      <dgm:t>
        <a:bodyPr/>
        <a:lstStyle/>
        <a:p>
          <a:endParaRPr lang="en-US" sz="1200"/>
        </a:p>
      </dgm:t>
    </dgm:pt>
    <dgm:pt modelId="{FA93F0C1-47F5-4B1E-9E4E-C79CCEE27E0B}" type="sibTrans" cxnId="{59434419-23F9-4902-A3A1-88AEFABDC79F}">
      <dgm:prSet/>
      <dgm:spPr/>
      <dgm:t>
        <a:bodyPr/>
        <a:lstStyle/>
        <a:p>
          <a:endParaRPr lang="en-US" sz="1200"/>
        </a:p>
      </dgm:t>
    </dgm:pt>
    <dgm:pt modelId="{03EBAE68-76CD-4793-B9EC-9C6789C4F02F}">
      <dgm:prSet phldrT="[Text]" custT="1"/>
      <dgm:spPr/>
      <dgm:t>
        <a:bodyPr/>
        <a:lstStyle/>
        <a:p>
          <a:r>
            <a:rPr lang="en-US" sz="1400" kern="1200">
              <a:solidFill>
                <a:srgbClr val="152E4A">
                  <a:hueOff val="0"/>
                  <a:satOff val="0"/>
                  <a:lumOff val="0"/>
                  <a:alphaOff val="0"/>
                </a:srgbClr>
              </a:solidFill>
              <a:latin typeface="Calibri"/>
              <a:ea typeface="+mn-ea"/>
              <a:cs typeface="+mn-cs"/>
            </a:rPr>
            <a:t>Transition Delivery Model for Senior Centers to MetroParks (-$488k)</a:t>
          </a:r>
        </a:p>
      </dgm:t>
    </dgm:pt>
    <dgm:pt modelId="{CE86B7E3-ED31-4D3C-AB1E-6757178203DE}" type="parTrans" cxnId="{3E191B3B-0E00-43A8-8888-BFCF8CD5B64F}">
      <dgm:prSet/>
      <dgm:spPr/>
      <dgm:t>
        <a:bodyPr/>
        <a:lstStyle/>
        <a:p>
          <a:endParaRPr lang="en-US" sz="1200"/>
        </a:p>
      </dgm:t>
    </dgm:pt>
    <dgm:pt modelId="{2FF1EA32-B6CF-44BC-954D-802F9ECAC07A}" type="sibTrans" cxnId="{3E191B3B-0E00-43A8-8888-BFCF8CD5B64F}">
      <dgm:prSet/>
      <dgm:spPr/>
      <dgm:t>
        <a:bodyPr/>
        <a:lstStyle/>
        <a:p>
          <a:endParaRPr lang="en-US" sz="1200"/>
        </a:p>
      </dgm:t>
    </dgm:pt>
    <dgm:pt modelId="{F8F5D9FD-DFEC-4109-B448-E260692236C3}">
      <dgm:prSet phldrT="[Text]" custT="1"/>
      <dgm:spPr/>
      <dgm:t>
        <a:bodyPr/>
        <a:lstStyle/>
        <a:p>
          <a:r>
            <a:rPr lang="en-US" sz="1400" kern="1200">
              <a:solidFill>
                <a:srgbClr val="152E4A">
                  <a:hueOff val="0"/>
                  <a:satOff val="0"/>
                  <a:lumOff val="0"/>
                  <a:alphaOff val="0"/>
                </a:srgbClr>
              </a:solidFill>
              <a:latin typeface="Calibri"/>
              <a:ea typeface="+mn-ea"/>
              <a:cs typeface="+mn-cs"/>
            </a:rPr>
            <a:t>Transition Human Rights Investigations to State and Contract (-$964k</a:t>
          </a:r>
          <a:r>
            <a:rPr lang="en-US" sz="1200" kern="1200">
              <a:solidFill>
                <a:srgbClr val="152E4A">
                  <a:hueOff val="0"/>
                  <a:satOff val="0"/>
                  <a:lumOff val="0"/>
                  <a:alphaOff val="0"/>
                </a:srgbClr>
              </a:solidFill>
              <a:latin typeface="Calibri"/>
              <a:ea typeface="+mn-ea"/>
              <a:cs typeface="+mn-cs"/>
            </a:rPr>
            <a:t>)</a:t>
          </a:r>
        </a:p>
      </dgm:t>
    </dgm:pt>
    <dgm:pt modelId="{39703D9F-4CB4-4CB0-BBDC-5AB3DBDC1B26}" type="parTrans" cxnId="{D3C3478A-4987-46F8-AE0F-11C8CA74F2C6}">
      <dgm:prSet/>
      <dgm:spPr/>
      <dgm:t>
        <a:bodyPr/>
        <a:lstStyle/>
        <a:p>
          <a:endParaRPr lang="en-US" sz="1200"/>
        </a:p>
      </dgm:t>
    </dgm:pt>
    <dgm:pt modelId="{7CAE4680-D3C3-4A05-98EA-260078572F0D}" type="sibTrans" cxnId="{D3C3478A-4987-46F8-AE0F-11C8CA74F2C6}">
      <dgm:prSet/>
      <dgm:spPr/>
      <dgm:t>
        <a:bodyPr/>
        <a:lstStyle/>
        <a:p>
          <a:endParaRPr lang="en-US" sz="1200"/>
        </a:p>
      </dgm:t>
    </dgm:pt>
    <dgm:pt modelId="{661CD87A-DD66-4C17-8C7B-48B529D63EF4}">
      <dgm:prSet phldrT="[Text]" custT="1"/>
      <dgm:spPr/>
      <dgm:t>
        <a:bodyPr/>
        <a:lstStyle/>
        <a:p>
          <a:r>
            <a:rPr lang="en-US" sz="1400" kern="1200">
              <a:solidFill>
                <a:srgbClr val="152E4A">
                  <a:hueOff val="0"/>
                  <a:satOff val="0"/>
                  <a:lumOff val="0"/>
                  <a:alphaOff val="0"/>
                </a:srgbClr>
              </a:solidFill>
              <a:latin typeface="Calibri"/>
              <a:ea typeface="+mn-ea"/>
              <a:cs typeface="+mn-cs"/>
            </a:rPr>
            <a:t>Streamline and Enhance Regulatory Enforcement by Moving Code Enforcement to Permitting (-$760k)</a:t>
          </a:r>
        </a:p>
      </dgm:t>
    </dgm:pt>
    <dgm:pt modelId="{46EC4B0E-4ECC-4873-B360-87057038BF90}" type="parTrans" cxnId="{052DE433-E688-4363-922B-840D8CB7EA17}">
      <dgm:prSet/>
      <dgm:spPr/>
      <dgm:t>
        <a:bodyPr/>
        <a:lstStyle/>
        <a:p>
          <a:endParaRPr lang="en-US" sz="1200"/>
        </a:p>
      </dgm:t>
    </dgm:pt>
    <dgm:pt modelId="{BD4A6E84-55EB-42A4-B32D-12C04018649A}" type="sibTrans" cxnId="{052DE433-E688-4363-922B-840D8CB7EA17}">
      <dgm:prSet/>
      <dgm:spPr/>
      <dgm:t>
        <a:bodyPr/>
        <a:lstStyle/>
        <a:p>
          <a:endParaRPr lang="en-US" sz="1200"/>
        </a:p>
      </dgm:t>
    </dgm:pt>
    <dgm:pt modelId="{D1FDE9EB-B5DE-47B3-8A11-F35574D562C5}">
      <dgm:prSet phldrT="[Text]" custT="1"/>
      <dgm:spPr/>
      <dgm:t>
        <a:bodyPr/>
        <a:lstStyle/>
        <a:p>
          <a:r>
            <a:rPr lang="en-US" sz="1400" kern="1200">
              <a:solidFill>
                <a:srgbClr val="152E4A">
                  <a:hueOff val="0"/>
                  <a:satOff val="0"/>
                  <a:lumOff val="0"/>
                  <a:alphaOff val="0"/>
                </a:srgbClr>
              </a:solidFill>
              <a:latin typeface="Calibri"/>
              <a:ea typeface="+mn-ea"/>
              <a:cs typeface="+mn-cs"/>
            </a:rPr>
            <a:t>Use dedicated Real Estate Excise Tax Revenue Rather than General Fund for Streets Initiative Contribution and Repair and Replacement (-$3.6M)</a:t>
          </a:r>
        </a:p>
      </dgm:t>
    </dgm:pt>
    <dgm:pt modelId="{62C7878B-B6A4-4BD4-A9EE-A386C2707C8A}" type="parTrans" cxnId="{D2A27691-A1DA-4A6D-8307-A9046FA3803E}">
      <dgm:prSet/>
      <dgm:spPr/>
      <dgm:t>
        <a:bodyPr/>
        <a:lstStyle/>
        <a:p>
          <a:endParaRPr lang="en-US" sz="1200"/>
        </a:p>
      </dgm:t>
    </dgm:pt>
    <dgm:pt modelId="{CEF8381B-11B0-4F98-88CF-1F3FC04347D7}" type="sibTrans" cxnId="{D2A27691-A1DA-4A6D-8307-A9046FA3803E}">
      <dgm:prSet/>
      <dgm:spPr/>
      <dgm:t>
        <a:bodyPr/>
        <a:lstStyle/>
        <a:p>
          <a:endParaRPr lang="en-US" sz="1200"/>
        </a:p>
      </dgm:t>
    </dgm:pt>
    <dgm:pt modelId="{FE47DB3F-B0D3-4C9C-99F2-10DA80AEDD70}">
      <dgm:prSet phldrT="[Text]" custT="1"/>
      <dgm:spPr/>
      <dgm:t>
        <a:bodyPr/>
        <a:lstStyle/>
        <a:p>
          <a:r>
            <a:rPr lang="en-US" sz="1400" kern="1200">
              <a:solidFill>
                <a:srgbClr val="152E4A">
                  <a:hueOff val="0"/>
                  <a:satOff val="0"/>
                  <a:lumOff val="0"/>
                  <a:alphaOff val="0"/>
                </a:srgbClr>
              </a:solidFill>
              <a:latin typeface="Calibri"/>
              <a:ea typeface="+mn-ea"/>
              <a:cs typeface="+mn-cs"/>
            </a:rPr>
            <a:t>Reduce Streets Fund Transfer 1065 (One-Time Savings in Streets Fund (-$4M)</a:t>
          </a:r>
        </a:p>
      </dgm:t>
    </dgm:pt>
    <dgm:pt modelId="{990E5511-157A-4616-91A1-B4C274792344}" type="parTrans" cxnId="{A9067A12-00B7-4E8F-804F-3B1799506E9A}">
      <dgm:prSet/>
      <dgm:spPr/>
      <dgm:t>
        <a:bodyPr/>
        <a:lstStyle/>
        <a:p>
          <a:endParaRPr lang="en-US" sz="1200"/>
        </a:p>
      </dgm:t>
    </dgm:pt>
    <dgm:pt modelId="{71B4F1E3-C982-4404-9CB1-C7A9509EE03E}" type="sibTrans" cxnId="{A9067A12-00B7-4E8F-804F-3B1799506E9A}">
      <dgm:prSet/>
      <dgm:spPr/>
      <dgm:t>
        <a:bodyPr/>
        <a:lstStyle/>
        <a:p>
          <a:endParaRPr lang="en-US" sz="1200"/>
        </a:p>
      </dgm:t>
    </dgm:pt>
    <dgm:pt modelId="{31499104-4CA9-4BFC-A991-21B8FDFF6EFF}">
      <dgm:prSet phldrT="[Text]" custT="1"/>
      <dgm:spPr/>
      <dgm:t>
        <a:bodyPr/>
        <a:lstStyle/>
        <a:p>
          <a:r>
            <a:rPr lang="en-US" sz="1400" kern="1200">
              <a:solidFill>
                <a:srgbClr val="152E4A">
                  <a:hueOff val="0"/>
                  <a:satOff val="0"/>
                  <a:lumOff val="0"/>
                  <a:alphaOff val="0"/>
                </a:srgbClr>
              </a:solidFill>
              <a:latin typeface="Calibri"/>
              <a:ea typeface="+mn-ea"/>
              <a:cs typeface="+mn-cs"/>
            </a:rPr>
            <a:t>Reduce Complementary Services Funding (-$450k)</a:t>
          </a:r>
        </a:p>
      </dgm:t>
    </dgm:pt>
    <dgm:pt modelId="{81FC7746-4A83-4D45-BC02-444B37B4BF34}" type="parTrans" cxnId="{25C98CD9-9258-476E-BDF7-1D0CBE787CEA}">
      <dgm:prSet/>
      <dgm:spPr/>
      <dgm:t>
        <a:bodyPr/>
        <a:lstStyle/>
        <a:p>
          <a:endParaRPr lang="en-US" sz="1200"/>
        </a:p>
      </dgm:t>
    </dgm:pt>
    <dgm:pt modelId="{2423227B-2C05-4175-91D5-8D53610B2880}" type="sibTrans" cxnId="{25C98CD9-9258-476E-BDF7-1D0CBE787CEA}">
      <dgm:prSet/>
      <dgm:spPr/>
      <dgm:t>
        <a:bodyPr/>
        <a:lstStyle/>
        <a:p>
          <a:endParaRPr lang="en-US" sz="1200"/>
        </a:p>
      </dgm:t>
    </dgm:pt>
    <dgm:pt modelId="{89DD3B66-E6FF-4FD0-98CA-8E0AB4F2B04C}">
      <dgm:prSet phldrT="[Text]" custT="1"/>
      <dgm:spPr/>
      <dgm:t>
        <a:bodyPr/>
        <a:lstStyle/>
        <a:p>
          <a:r>
            <a:rPr lang="en-US" sz="1400" kern="1200">
              <a:solidFill>
                <a:srgbClr val="152E4A">
                  <a:hueOff val="0"/>
                  <a:satOff val="0"/>
                  <a:lumOff val="0"/>
                  <a:alphaOff val="0"/>
                </a:srgbClr>
              </a:solidFill>
              <a:latin typeface="Calibri"/>
              <a:ea typeface="+mn-ea"/>
              <a:cs typeface="+mn-cs"/>
            </a:rPr>
            <a:t>Delay CSO Hiring through 2026 to Evaluate Program (-$1M)</a:t>
          </a:r>
        </a:p>
      </dgm:t>
    </dgm:pt>
    <dgm:pt modelId="{874CACB5-68FA-47A8-A983-F037D20A1F0F}" type="parTrans" cxnId="{0D2D2013-F810-4BE0-95D6-CFFC816F68A8}">
      <dgm:prSet/>
      <dgm:spPr/>
      <dgm:t>
        <a:bodyPr/>
        <a:lstStyle/>
        <a:p>
          <a:endParaRPr lang="en-US" sz="1200"/>
        </a:p>
      </dgm:t>
    </dgm:pt>
    <dgm:pt modelId="{6AA411C7-C456-4139-A3EF-EBEB7203AAD1}" type="sibTrans" cxnId="{0D2D2013-F810-4BE0-95D6-CFFC816F68A8}">
      <dgm:prSet/>
      <dgm:spPr/>
      <dgm:t>
        <a:bodyPr/>
        <a:lstStyle/>
        <a:p>
          <a:endParaRPr lang="en-US" sz="1200"/>
        </a:p>
      </dgm:t>
    </dgm:pt>
    <dgm:pt modelId="{3595044D-7CA8-4400-8F23-69A70EFE71D8}">
      <dgm:prSet phldrT="[Text]" custT="1"/>
      <dgm:spPr/>
      <dgm:t>
        <a:bodyPr/>
        <a:lstStyle/>
        <a:p>
          <a:r>
            <a:rPr lang="en-US" sz="1400" kern="1200">
              <a:solidFill>
                <a:srgbClr val="152E4A">
                  <a:hueOff val="0"/>
                  <a:satOff val="0"/>
                  <a:lumOff val="0"/>
                  <a:alphaOff val="0"/>
                </a:srgbClr>
              </a:solidFill>
              <a:latin typeface="Calibri"/>
              <a:ea typeface="+mn-ea"/>
              <a:cs typeface="+mn-cs"/>
            </a:rPr>
            <a:t>Eliminate of 4 Positions, Various Contracts, and Operating Expenses (-$2.3M)</a:t>
          </a:r>
        </a:p>
      </dgm:t>
    </dgm:pt>
    <dgm:pt modelId="{C9C271B5-B533-419D-806B-4E773EC4115C}" type="parTrans" cxnId="{16F301A2-8D9F-4E48-BEC5-0040ECECAB61}">
      <dgm:prSet/>
      <dgm:spPr/>
      <dgm:t>
        <a:bodyPr/>
        <a:lstStyle/>
        <a:p>
          <a:endParaRPr lang="en-US" sz="1200"/>
        </a:p>
      </dgm:t>
    </dgm:pt>
    <dgm:pt modelId="{6C6A9A13-6332-482F-969A-0420E022947E}" type="sibTrans" cxnId="{16F301A2-8D9F-4E48-BEC5-0040ECECAB61}">
      <dgm:prSet/>
      <dgm:spPr/>
      <dgm:t>
        <a:bodyPr/>
        <a:lstStyle/>
        <a:p>
          <a:endParaRPr lang="en-US" sz="1200"/>
        </a:p>
      </dgm:t>
    </dgm:pt>
    <dgm:pt modelId="{4B9536E1-7017-44B7-8663-B021BE94148D}">
      <dgm:prSet phldrT="[Text]" custT="1"/>
      <dgm:spPr/>
      <dgm:t>
        <a:bodyPr/>
        <a:lstStyle/>
        <a:p>
          <a:r>
            <a:rPr lang="en-US" sz="1400" kern="1200">
              <a:solidFill>
                <a:srgbClr val="152E4A">
                  <a:hueOff val="0"/>
                  <a:satOff val="0"/>
                  <a:lumOff val="0"/>
                  <a:alphaOff val="0"/>
                </a:srgbClr>
              </a:solidFill>
              <a:latin typeface="Calibri"/>
              <a:ea typeface="+mn-ea"/>
              <a:cs typeface="+mn-cs"/>
            </a:rPr>
            <a:t>Delay Participatory Budgeting (-$3M)</a:t>
          </a:r>
        </a:p>
      </dgm:t>
    </dgm:pt>
    <dgm:pt modelId="{CB0E84F8-4A37-4081-A572-47807305782B}" type="parTrans" cxnId="{AEC14A81-9E80-4359-ACDA-0E9DBFB2BF5A}">
      <dgm:prSet/>
      <dgm:spPr/>
      <dgm:t>
        <a:bodyPr/>
        <a:lstStyle/>
        <a:p>
          <a:endParaRPr lang="en-US" sz="1200"/>
        </a:p>
      </dgm:t>
    </dgm:pt>
    <dgm:pt modelId="{FE49776C-0408-4C09-8512-91DF5D65D069}" type="sibTrans" cxnId="{AEC14A81-9E80-4359-ACDA-0E9DBFB2BF5A}">
      <dgm:prSet/>
      <dgm:spPr/>
      <dgm:t>
        <a:bodyPr/>
        <a:lstStyle/>
        <a:p>
          <a:endParaRPr lang="en-US" sz="1200"/>
        </a:p>
      </dgm:t>
    </dgm:pt>
    <dgm:pt modelId="{C205A564-CEC9-4472-A1FD-7092DEE64815}">
      <dgm:prSet phldr="0" custT="1"/>
      <dgm:spPr/>
      <dgm:t>
        <a:bodyPr/>
        <a:lstStyle/>
        <a:p>
          <a:r>
            <a:rPr lang="en-US" sz="1400" kern="1200">
              <a:solidFill>
                <a:srgbClr val="152E4A">
                  <a:hueOff val="0"/>
                  <a:satOff val="0"/>
                  <a:lumOff val="0"/>
                  <a:alphaOff val="0"/>
                </a:srgbClr>
              </a:solidFill>
              <a:latin typeface="Calibri"/>
              <a:ea typeface="+mn-ea"/>
              <a:cs typeface="+mn-cs"/>
            </a:rPr>
            <a:t>Use REET Funding for District 2 Participatory Budget Project (-$750k)</a:t>
          </a:r>
        </a:p>
      </dgm:t>
    </dgm:pt>
    <dgm:pt modelId="{5830A627-5F09-44EC-AAB2-7F81F56EBFA3}" type="parTrans" cxnId="{D992CD25-ED9A-4D60-A9A5-295B878E16FD}">
      <dgm:prSet/>
      <dgm:spPr/>
      <dgm:t>
        <a:bodyPr/>
        <a:lstStyle/>
        <a:p>
          <a:endParaRPr lang="en-US" sz="1200"/>
        </a:p>
      </dgm:t>
    </dgm:pt>
    <dgm:pt modelId="{ADAD8F1A-1160-467A-8E7E-422D47F35C8D}" type="sibTrans" cxnId="{D992CD25-ED9A-4D60-A9A5-295B878E16FD}">
      <dgm:prSet/>
      <dgm:spPr/>
      <dgm:t>
        <a:bodyPr/>
        <a:lstStyle/>
        <a:p>
          <a:endParaRPr lang="en-US" sz="1200"/>
        </a:p>
      </dgm:t>
    </dgm:pt>
    <dgm:pt modelId="{F66C6B67-E43D-43C7-ADCD-4B77050C8136}">
      <dgm:prSet custT="1"/>
      <dgm:spPr/>
      <dgm:t>
        <a:bodyPr/>
        <a:lstStyle/>
        <a:p>
          <a:pPr rtl="0"/>
          <a:r>
            <a:rPr lang="en-US" sz="1400" kern="1200">
              <a:solidFill>
                <a:srgbClr val="152E4A">
                  <a:hueOff val="0"/>
                  <a:satOff val="0"/>
                  <a:lumOff val="0"/>
                  <a:alphaOff val="0"/>
                </a:srgbClr>
              </a:solidFill>
              <a:latin typeface="Calibri"/>
              <a:ea typeface="+mn-ea"/>
              <a:cs typeface="+mn-cs"/>
            </a:rPr>
            <a:t>Eliminate Fire Department Rover Positions (-$4.1)</a:t>
          </a:r>
        </a:p>
      </dgm:t>
    </dgm:pt>
    <dgm:pt modelId="{FD03CBFD-3E01-4983-8810-0C806487957A}" type="parTrans" cxnId="{8A5A30B8-BE8B-455A-85BC-C6E897A6F596}">
      <dgm:prSet/>
      <dgm:spPr/>
      <dgm:t>
        <a:bodyPr/>
        <a:lstStyle/>
        <a:p>
          <a:endParaRPr lang="en-US"/>
        </a:p>
      </dgm:t>
    </dgm:pt>
    <dgm:pt modelId="{8B980336-FCE7-447D-9B69-4F2076F5313A}" type="sibTrans" cxnId="{8A5A30B8-BE8B-455A-85BC-C6E897A6F596}">
      <dgm:prSet/>
      <dgm:spPr/>
      <dgm:t>
        <a:bodyPr/>
        <a:lstStyle/>
        <a:p>
          <a:endParaRPr lang="en-US"/>
        </a:p>
      </dgm:t>
    </dgm:pt>
    <dgm:pt modelId="{E0E1A1BC-6F85-405F-A77D-ACF6DAF9FEBC}" type="pres">
      <dgm:prSet presAssocID="{C3C70048-2720-411D-9D8D-F96A1EE3E87A}" presName="linear" presStyleCnt="0">
        <dgm:presLayoutVars>
          <dgm:dir/>
          <dgm:animLvl val="lvl"/>
          <dgm:resizeHandles val="exact"/>
        </dgm:presLayoutVars>
      </dgm:prSet>
      <dgm:spPr/>
    </dgm:pt>
    <dgm:pt modelId="{AC5BF4D0-E615-4D3A-A605-95DFABCDB90A}" type="pres">
      <dgm:prSet presAssocID="{C820207F-2C46-467E-98A8-59717821A6A3}" presName="parentLin" presStyleCnt="0"/>
      <dgm:spPr/>
    </dgm:pt>
    <dgm:pt modelId="{11009A85-1219-4E18-A19D-424349A24D3C}" type="pres">
      <dgm:prSet presAssocID="{C820207F-2C46-467E-98A8-59717821A6A3}" presName="parentLeftMargin" presStyleLbl="node1" presStyleIdx="0" presStyleCnt="3"/>
      <dgm:spPr/>
    </dgm:pt>
    <dgm:pt modelId="{9B2379DF-CCE2-4EBA-9A0E-EF497806E205}" type="pres">
      <dgm:prSet presAssocID="{C820207F-2C46-467E-98A8-59717821A6A3}" presName="parentText" presStyleLbl="node1" presStyleIdx="0" presStyleCnt="3">
        <dgm:presLayoutVars>
          <dgm:chMax val="0"/>
          <dgm:bulletEnabled val="1"/>
        </dgm:presLayoutVars>
      </dgm:prSet>
      <dgm:spPr/>
    </dgm:pt>
    <dgm:pt modelId="{4A975E09-6F66-4DDE-B4E3-9F11A4BDA5AF}" type="pres">
      <dgm:prSet presAssocID="{C820207F-2C46-467E-98A8-59717821A6A3}" presName="negativeSpace" presStyleCnt="0"/>
      <dgm:spPr/>
    </dgm:pt>
    <dgm:pt modelId="{C86E6E29-BDE1-43F0-9CBD-B6231D35D893}" type="pres">
      <dgm:prSet presAssocID="{C820207F-2C46-467E-98A8-59717821A6A3}" presName="childText" presStyleLbl="conFgAcc1" presStyleIdx="0" presStyleCnt="3">
        <dgm:presLayoutVars>
          <dgm:bulletEnabled val="1"/>
        </dgm:presLayoutVars>
      </dgm:prSet>
      <dgm:spPr/>
    </dgm:pt>
    <dgm:pt modelId="{6E1B3561-97EB-4BA3-8E6C-39BDFF76B0B1}" type="pres">
      <dgm:prSet presAssocID="{BA36F76E-DB0F-4974-84D0-41D7C0DC75A0}" presName="spaceBetweenRectangles" presStyleCnt="0"/>
      <dgm:spPr/>
    </dgm:pt>
    <dgm:pt modelId="{6644253A-FC6B-4568-8B62-688514EAD672}" type="pres">
      <dgm:prSet presAssocID="{F3CF06D4-016B-439B-8AB6-84CE67B88CE4}" presName="parentLin" presStyleCnt="0"/>
      <dgm:spPr/>
    </dgm:pt>
    <dgm:pt modelId="{BA6CBBD5-05D8-4EDE-A464-A7978C733207}" type="pres">
      <dgm:prSet presAssocID="{F3CF06D4-016B-439B-8AB6-84CE67B88CE4}" presName="parentLeftMargin" presStyleLbl="node1" presStyleIdx="0" presStyleCnt="3"/>
      <dgm:spPr/>
    </dgm:pt>
    <dgm:pt modelId="{5A9B9E28-334D-43CA-821A-9C120BC752DA}" type="pres">
      <dgm:prSet presAssocID="{F3CF06D4-016B-439B-8AB6-84CE67B88CE4}" presName="parentText" presStyleLbl="node1" presStyleIdx="1" presStyleCnt="3">
        <dgm:presLayoutVars>
          <dgm:chMax val="0"/>
          <dgm:bulletEnabled val="1"/>
        </dgm:presLayoutVars>
      </dgm:prSet>
      <dgm:spPr/>
    </dgm:pt>
    <dgm:pt modelId="{BBAF7D5C-9DBC-4C5C-8B0F-FC334C4B1C4E}" type="pres">
      <dgm:prSet presAssocID="{F3CF06D4-016B-439B-8AB6-84CE67B88CE4}" presName="negativeSpace" presStyleCnt="0"/>
      <dgm:spPr/>
    </dgm:pt>
    <dgm:pt modelId="{A1BBD25E-212B-4FF2-91C4-9C80EBDF7FB4}" type="pres">
      <dgm:prSet presAssocID="{F3CF06D4-016B-439B-8AB6-84CE67B88CE4}" presName="childText" presStyleLbl="conFgAcc1" presStyleIdx="1" presStyleCnt="3">
        <dgm:presLayoutVars>
          <dgm:bulletEnabled val="1"/>
        </dgm:presLayoutVars>
      </dgm:prSet>
      <dgm:spPr/>
    </dgm:pt>
    <dgm:pt modelId="{8D0C7DEE-00F1-4D8F-B85A-FE305A55FE40}" type="pres">
      <dgm:prSet presAssocID="{3378AEB5-EF47-4556-B223-47078906DA23}" presName="spaceBetweenRectangles" presStyleCnt="0"/>
      <dgm:spPr/>
    </dgm:pt>
    <dgm:pt modelId="{FDDD7003-E7FB-4CA8-AFB6-B621BD610DD6}" type="pres">
      <dgm:prSet presAssocID="{9B4DEF60-5A75-48BF-BE67-78135129CB90}" presName="parentLin" presStyleCnt="0"/>
      <dgm:spPr/>
    </dgm:pt>
    <dgm:pt modelId="{E59FE300-7E8B-4F71-A1D1-29DD06AC5585}" type="pres">
      <dgm:prSet presAssocID="{9B4DEF60-5A75-48BF-BE67-78135129CB90}" presName="parentLeftMargin" presStyleLbl="node1" presStyleIdx="1" presStyleCnt="3"/>
      <dgm:spPr/>
    </dgm:pt>
    <dgm:pt modelId="{D3899B90-A3DB-43F8-8F33-7DC46B770611}" type="pres">
      <dgm:prSet presAssocID="{9B4DEF60-5A75-48BF-BE67-78135129CB90}" presName="parentText" presStyleLbl="node1" presStyleIdx="2" presStyleCnt="3">
        <dgm:presLayoutVars>
          <dgm:chMax val="0"/>
          <dgm:bulletEnabled val="1"/>
        </dgm:presLayoutVars>
      </dgm:prSet>
      <dgm:spPr/>
    </dgm:pt>
    <dgm:pt modelId="{C57B330E-CBE8-4A30-A94D-A910AAA9EB2A}" type="pres">
      <dgm:prSet presAssocID="{9B4DEF60-5A75-48BF-BE67-78135129CB90}" presName="negativeSpace" presStyleCnt="0"/>
      <dgm:spPr/>
    </dgm:pt>
    <dgm:pt modelId="{0CF07F9A-6882-485B-8246-4808ACAD351A}" type="pres">
      <dgm:prSet presAssocID="{9B4DEF60-5A75-48BF-BE67-78135129CB90}" presName="childText" presStyleLbl="conFgAcc1" presStyleIdx="2" presStyleCnt="3">
        <dgm:presLayoutVars>
          <dgm:bulletEnabled val="1"/>
        </dgm:presLayoutVars>
      </dgm:prSet>
      <dgm:spPr/>
    </dgm:pt>
  </dgm:ptLst>
  <dgm:cxnLst>
    <dgm:cxn modelId="{EEA39C08-516B-40DA-92EC-0CC9B2DDFF6A}" type="presOf" srcId="{FE47DB3F-B0D3-4C9C-99F2-10DA80AEDD70}" destId="{0CF07F9A-6882-485B-8246-4808ACAD351A}" srcOrd="0" destOrd="0" presId="urn:microsoft.com/office/officeart/2005/8/layout/list1"/>
    <dgm:cxn modelId="{A9067A12-00B7-4E8F-804F-3B1799506E9A}" srcId="{9B4DEF60-5A75-48BF-BE67-78135129CB90}" destId="{FE47DB3F-B0D3-4C9C-99F2-10DA80AEDD70}" srcOrd="0" destOrd="0" parTransId="{990E5511-157A-4616-91A1-B4C274792344}" sibTransId="{71B4F1E3-C982-4404-9CB1-C7A9509EE03E}"/>
    <dgm:cxn modelId="{92FBC612-825D-4F47-B3F0-97B4AB7FCE9C}" type="presOf" srcId="{C820207F-2C46-467E-98A8-59717821A6A3}" destId="{11009A85-1219-4E18-A19D-424349A24D3C}" srcOrd="0" destOrd="0" presId="urn:microsoft.com/office/officeart/2005/8/layout/list1"/>
    <dgm:cxn modelId="{0D2D2013-F810-4BE0-95D6-CFFC816F68A8}" srcId="{9B4DEF60-5A75-48BF-BE67-78135129CB90}" destId="{89DD3B66-E6FF-4FD0-98CA-8E0AB4F2B04C}" srcOrd="2" destOrd="0" parTransId="{874CACB5-68FA-47A8-A983-F037D20A1F0F}" sibTransId="{6AA411C7-C456-4139-A3EF-EBEB7203AAD1}"/>
    <dgm:cxn modelId="{9C8B2515-2EF8-4CEE-85DA-47E3823CA220}" type="presOf" srcId="{D1FDE9EB-B5DE-47B3-8A11-F35574D562C5}" destId="{C86E6E29-BDE1-43F0-9CBD-B6231D35D893}" srcOrd="0" destOrd="1" presId="urn:microsoft.com/office/officeart/2005/8/layout/list1"/>
    <dgm:cxn modelId="{59434419-23F9-4902-A3A1-88AEFABDC79F}" srcId="{C3C70048-2720-411D-9D8D-F96A1EE3E87A}" destId="{9B4DEF60-5A75-48BF-BE67-78135129CB90}" srcOrd="2" destOrd="0" parTransId="{932E4B77-4FCA-4088-ACA6-73393171E022}" sibTransId="{FA93F0C1-47F5-4B1E-9E4E-C79CCEE27E0B}"/>
    <dgm:cxn modelId="{5CFB9A1A-4FC6-464B-981D-393E9A672C6F}" type="presOf" srcId="{F8F5D9FD-DFEC-4109-B448-E260692236C3}" destId="{A1BBD25E-212B-4FF2-91C4-9C80EBDF7FB4}" srcOrd="0" destOrd="1" presId="urn:microsoft.com/office/officeart/2005/8/layout/list1"/>
    <dgm:cxn modelId="{D992CD25-ED9A-4D60-A9A5-295B878E16FD}" srcId="{C820207F-2C46-467E-98A8-59717821A6A3}" destId="{C205A564-CEC9-4472-A1FD-7092DEE64815}" srcOrd="2" destOrd="0" parTransId="{5830A627-5F09-44EC-AAB2-7F81F56EBFA3}" sibTransId="{ADAD8F1A-1160-467A-8E7E-422D47F35C8D}"/>
    <dgm:cxn modelId="{9D06332C-3307-4677-90F7-D2159170556D}" type="presOf" srcId="{F3CF06D4-016B-439B-8AB6-84CE67B88CE4}" destId="{5A9B9E28-334D-43CA-821A-9C120BC752DA}" srcOrd="1" destOrd="0" presId="urn:microsoft.com/office/officeart/2005/8/layout/list1"/>
    <dgm:cxn modelId="{052DE433-E688-4363-922B-840D8CB7EA17}" srcId="{C820207F-2C46-467E-98A8-59717821A6A3}" destId="{661CD87A-DD66-4C17-8C7B-48B529D63EF4}" srcOrd="0" destOrd="0" parTransId="{46EC4B0E-4ECC-4873-B360-87057038BF90}" sibTransId="{BD4A6E84-55EB-42A4-B32D-12C04018649A}"/>
    <dgm:cxn modelId="{29D34835-9CC9-4477-91EA-BBAAE1C87EBB}" type="presOf" srcId="{C3C70048-2720-411D-9D8D-F96A1EE3E87A}" destId="{E0E1A1BC-6F85-405F-A77D-ACF6DAF9FEBC}" srcOrd="0" destOrd="0" presId="urn:microsoft.com/office/officeart/2005/8/layout/list1"/>
    <dgm:cxn modelId="{3E191B3B-0E00-43A8-8888-BFCF8CD5B64F}" srcId="{F3CF06D4-016B-439B-8AB6-84CE67B88CE4}" destId="{03EBAE68-76CD-4793-B9EC-9C6789C4F02F}" srcOrd="0" destOrd="0" parTransId="{CE86B7E3-ED31-4D3C-AB1E-6757178203DE}" sibTransId="{2FF1EA32-B6CF-44BC-954D-802F9ECAC07A}"/>
    <dgm:cxn modelId="{70D3323D-5192-4590-9D35-F2182E63597A}" srcId="{C3C70048-2720-411D-9D8D-F96A1EE3E87A}" destId="{F3CF06D4-016B-439B-8AB6-84CE67B88CE4}" srcOrd="1" destOrd="0" parTransId="{443D2A2E-CFC1-4BDE-AD2E-CAC1F1AD50AF}" sibTransId="{3378AEB5-EF47-4556-B223-47078906DA23}"/>
    <dgm:cxn modelId="{461F0E64-B55A-4275-8CE3-5F348E62F86C}" type="presOf" srcId="{F3CF06D4-016B-439B-8AB6-84CE67B88CE4}" destId="{BA6CBBD5-05D8-4EDE-A464-A7978C733207}" srcOrd="0" destOrd="0" presId="urn:microsoft.com/office/officeart/2005/8/layout/list1"/>
    <dgm:cxn modelId="{91ABF44B-474E-4AED-9A0C-076D91DFDD03}" type="presOf" srcId="{03EBAE68-76CD-4793-B9EC-9C6789C4F02F}" destId="{A1BBD25E-212B-4FF2-91C4-9C80EBDF7FB4}" srcOrd="0" destOrd="0" presId="urn:microsoft.com/office/officeart/2005/8/layout/list1"/>
    <dgm:cxn modelId="{5C8C6857-52D9-4D1D-BC42-DA2783CC8939}" type="presOf" srcId="{3595044D-7CA8-4400-8F23-69A70EFE71D8}" destId="{0CF07F9A-6882-485B-8246-4808ACAD351A}" srcOrd="0" destOrd="3" presId="urn:microsoft.com/office/officeart/2005/8/layout/list1"/>
    <dgm:cxn modelId="{F524867A-770D-4421-B6D8-EC07CB97E334}" type="presOf" srcId="{9B4DEF60-5A75-48BF-BE67-78135129CB90}" destId="{D3899B90-A3DB-43F8-8F33-7DC46B770611}" srcOrd="1" destOrd="0" presId="urn:microsoft.com/office/officeart/2005/8/layout/list1"/>
    <dgm:cxn modelId="{0015E97A-B462-4129-9296-450298DE1141}" srcId="{C3C70048-2720-411D-9D8D-F96A1EE3E87A}" destId="{C820207F-2C46-467E-98A8-59717821A6A3}" srcOrd="0" destOrd="0" parTransId="{1B13D1CF-FE9E-4DE9-B0C9-2DFA6E3CA037}" sibTransId="{BA36F76E-DB0F-4974-84D0-41D7C0DC75A0}"/>
    <dgm:cxn modelId="{AEC14A81-9E80-4359-ACDA-0E9DBFB2BF5A}" srcId="{9B4DEF60-5A75-48BF-BE67-78135129CB90}" destId="{4B9536E1-7017-44B7-8663-B021BE94148D}" srcOrd="5" destOrd="0" parTransId="{CB0E84F8-4A37-4081-A572-47807305782B}" sibTransId="{FE49776C-0408-4C09-8512-91DF5D65D069}"/>
    <dgm:cxn modelId="{D2056F89-4086-403D-9E45-339B60538663}" type="presOf" srcId="{31499104-4CA9-4BFC-A991-21B8FDFF6EFF}" destId="{0CF07F9A-6882-485B-8246-4808ACAD351A}" srcOrd="0" destOrd="1" presId="urn:microsoft.com/office/officeart/2005/8/layout/list1"/>
    <dgm:cxn modelId="{D3C3478A-4987-46F8-AE0F-11C8CA74F2C6}" srcId="{F3CF06D4-016B-439B-8AB6-84CE67B88CE4}" destId="{F8F5D9FD-DFEC-4109-B448-E260692236C3}" srcOrd="1" destOrd="0" parTransId="{39703D9F-4CB4-4CB0-BBDC-5AB3DBDC1B26}" sibTransId="{7CAE4680-D3C3-4A05-98EA-260078572F0D}"/>
    <dgm:cxn modelId="{D2A27691-A1DA-4A6D-8307-A9046FA3803E}" srcId="{C820207F-2C46-467E-98A8-59717821A6A3}" destId="{D1FDE9EB-B5DE-47B3-8A11-F35574D562C5}" srcOrd="1" destOrd="0" parTransId="{62C7878B-B6A4-4BD4-A9EE-A386C2707C8A}" sibTransId="{CEF8381B-11B0-4F98-88CF-1F3FC04347D7}"/>
    <dgm:cxn modelId="{16F301A2-8D9F-4E48-BEC5-0040ECECAB61}" srcId="{9B4DEF60-5A75-48BF-BE67-78135129CB90}" destId="{3595044D-7CA8-4400-8F23-69A70EFE71D8}" srcOrd="3" destOrd="0" parTransId="{C9C271B5-B533-419D-806B-4E773EC4115C}" sibTransId="{6C6A9A13-6332-482F-969A-0420E022947E}"/>
    <dgm:cxn modelId="{86769AA4-AA3B-4B65-B964-A1DB8FDD9CCE}" type="presOf" srcId="{89DD3B66-E6FF-4FD0-98CA-8E0AB4F2B04C}" destId="{0CF07F9A-6882-485B-8246-4808ACAD351A}" srcOrd="0" destOrd="2" presId="urn:microsoft.com/office/officeart/2005/8/layout/list1"/>
    <dgm:cxn modelId="{AC4076AC-3F85-48A3-824A-5EC2FFA3CF15}" type="presOf" srcId="{9B4DEF60-5A75-48BF-BE67-78135129CB90}" destId="{E59FE300-7E8B-4F71-A1D1-29DD06AC5585}" srcOrd="0" destOrd="0" presId="urn:microsoft.com/office/officeart/2005/8/layout/list1"/>
    <dgm:cxn modelId="{8A5A30B8-BE8B-455A-85BC-C6E897A6F596}" srcId="{9B4DEF60-5A75-48BF-BE67-78135129CB90}" destId="{F66C6B67-E43D-43C7-ADCD-4B77050C8136}" srcOrd="4" destOrd="0" parTransId="{FD03CBFD-3E01-4983-8810-0C806487957A}" sibTransId="{8B980336-FCE7-447D-9B69-4F2076F5313A}"/>
    <dgm:cxn modelId="{7C2A32B8-8AE2-44C5-A5D4-74C5B8956F29}" type="presOf" srcId="{661CD87A-DD66-4C17-8C7B-48B529D63EF4}" destId="{C86E6E29-BDE1-43F0-9CBD-B6231D35D893}" srcOrd="0" destOrd="0" presId="urn:microsoft.com/office/officeart/2005/8/layout/list1"/>
    <dgm:cxn modelId="{2C53BCC8-C7A8-43CD-BC26-35815ABB72C6}" type="presOf" srcId="{C205A564-CEC9-4472-A1FD-7092DEE64815}" destId="{C86E6E29-BDE1-43F0-9CBD-B6231D35D893}" srcOrd="0" destOrd="2" presId="urn:microsoft.com/office/officeart/2005/8/layout/list1"/>
    <dgm:cxn modelId="{25C98CD9-9258-476E-BDF7-1D0CBE787CEA}" srcId="{9B4DEF60-5A75-48BF-BE67-78135129CB90}" destId="{31499104-4CA9-4BFC-A991-21B8FDFF6EFF}" srcOrd="1" destOrd="0" parTransId="{81FC7746-4A83-4D45-BC02-444B37B4BF34}" sibTransId="{2423227B-2C05-4175-91D5-8D53610B2880}"/>
    <dgm:cxn modelId="{BCA2A0DC-99D1-4776-B765-C3B73D3C576D}" type="presOf" srcId="{F66C6B67-E43D-43C7-ADCD-4B77050C8136}" destId="{0CF07F9A-6882-485B-8246-4808ACAD351A}" srcOrd="0" destOrd="4" presId="urn:microsoft.com/office/officeart/2005/8/layout/list1"/>
    <dgm:cxn modelId="{74215CEF-CCA5-42DB-B021-B3AF12EFD491}" type="presOf" srcId="{4B9536E1-7017-44B7-8663-B021BE94148D}" destId="{0CF07F9A-6882-485B-8246-4808ACAD351A}" srcOrd="0" destOrd="5" presId="urn:microsoft.com/office/officeart/2005/8/layout/list1"/>
    <dgm:cxn modelId="{A4D938F0-6D79-4FBA-80E0-7C0D0A6C477F}" type="presOf" srcId="{C820207F-2C46-467E-98A8-59717821A6A3}" destId="{9B2379DF-CCE2-4EBA-9A0E-EF497806E205}" srcOrd="1" destOrd="0" presId="urn:microsoft.com/office/officeart/2005/8/layout/list1"/>
    <dgm:cxn modelId="{4FC2E938-893D-49D5-9E2D-5C5062B2620A}" type="presParOf" srcId="{E0E1A1BC-6F85-405F-A77D-ACF6DAF9FEBC}" destId="{AC5BF4D0-E615-4D3A-A605-95DFABCDB90A}" srcOrd="0" destOrd="0" presId="urn:microsoft.com/office/officeart/2005/8/layout/list1"/>
    <dgm:cxn modelId="{A5AE4DF4-0B5E-4DBC-9BAF-7C80EAA82449}" type="presParOf" srcId="{AC5BF4D0-E615-4D3A-A605-95DFABCDB90A}" destId="{11009A85-1219-4E18-A19D-424349A24D3C}" srcOrd="0" destOrd="0" presId="urn:microsoft.com/office/officeart/2005/8/layout/list1"/>
    <dgm:cxn modelId="{4F1FEC87-0E3A-4665-834C-37FA0A5F054F}" type="presParOf" srcId="{AC5BF4D0-E615-4D3A-A605-95DFABCDB90A}" destId="{9B2379DF-CCE2-4EBA-9A0E-EF497806E205}" srcOrd="1" destOrd="0" presId="urn:microsoft.com/office/officeart/2005/8/layout/list1"/>
    <dgm:cxn modelId="{BE2FD2B6-91CA-4D5A-A658-C7D2182C6A97}" type="presParOf" srcId="{E0E1A1BC-6F85-405F-A77D-ACF6DAF9FEBC}" destId="{4A975E09-6F66-4DDE-B4E3-9F11A4BDA5AF}" srcOrd="1" destOrd="0" presId="urn:microsoft.com/office/officeart/2005/8/layout/list1"/>
    <dgm:cxn modelId="{38CE1000-8527-4BB9-AC5F-D020A93C87F6}" type="presParOf" srcId="{E0E1A1BC-6F85-405F-A77D-ACF6DAF9FEBC}" destId="{C86E6E29-BDE1-43F0-9CBD-B6231D35D893}" srcOrd="2" destOrd="0" presId="urn:microsoft.com/office/officeart/2005/8/layout/list1"/>
    <dgm:cxn modelId="{1C76BBE2-F44B-4AB8-8A77-0F50D3C42CC0}" type="presParOf" srcId="{E0E1A1BC-6F85-405F-A77D-ACF6DAF9FEBC}" destId="{6E1B3561-97EB-4BA3-8E6C-39BDFF76B0B1}" srcOrd="3" destOrd="0" presId="urn:microsoft.com/office/officeart/2005/8/layout/list1"/>
    <dgm:cxn modelId="{BA1436A8-5A6E-463A-BBA7-CF9F839332CF}" type="presParOf" srcId="{E0E1A1BC-6F85-405F-A77D-ACF6DAF9FEBC}" destId="{6644253A-FC6B-4568-8B62-688514EAD672}" srcOrd="4" destOrd="0" presId="urn:microsoft.com/office/officeart/2005/8/layout/list1"/>
    <dgm:cxn modelId="{CA4987A9-988C-463B-8E8C-643A1A9DF412}" type="presParOf" srcId="{6644253A-FC6B-4568-8B62-688514EAD672}" destId="{BA6CBBD5-05D8-4EDE-A464-A7978C733207}" srcOrd="0" destOrd="0" presId="urn:microsoft.com/office/officeart/2005/8/layout/list1"/>
    <dgm:cxn modelId="{0E99EA98-303E-4234-8236-8B69002AF2E0}" type="presParOf" srcId="{6644253A-FC6B-4568-8B62-688514EAD672}" destId="{5A9B9E28-334D-43CA-821A-9C120BC752DA}" srcOrd="1" destOrd="0" presId="urn:microsoft.com/office/officeart/2005/8/layout/list1"/>
    <dgm:cxn modelId="{B34C46DD-82CC-464E-ADBA-58FBEF2743D2}" type="presParOf" srcId="{E0E1A1BC-6F85-405F-A77D-ACF6DAF9FEBC}" destId="{BBAF7D5C-9DBC-4C5C-8B0F-FC334C4B1C4E}" srcOrd="5" destOrd="0" presId="urn:microsoft.com/office/officeart/2005/8/layout/list1"/>
    <dgm:cxn modelId="{ECA205BC-3578-4C35-9902-A09FCC3C7BD8}" type="presParOf" srcId="{E0E1A1BC-6F85-405F-A77D-ACF6DAF9FEBC}" destId="{A1BBD25E-212B-4FF2-91C4-9C80EBDF7FB4}" srcOrd="6" destOrd="0" presId="urn:microsoft.com/office/officeart/2005/8/layout/list1"/>
    <dgm:cxn modelId="{1A752E1D-7341-4EEC-906B-FE8A699C3E1D}" type="presParOf" srcId="{E0E1A1BC-6F85-405F-A77D-ACF6DAF9FEBC}" destId="{8D0C7DEE-00F1-4D8F-B85A-FE305A55FE40}" srcOrd="7" destOrd="0" presId="urn:microsoft.com/office/officeart/2005/8/layout/list1"/>
    <dgm:cxn modelId="{3311EA25-92B0-46FB-8B90-2D210402FB30}" type="presParOf" srcId="{E0E1A1BC-6F85-405F-A77D-ACF6DAF9FEBC}" destId="{FDDD7003-E7FB-4CA8-AFB6-B621BD610DD6}" srcOrd="8" destOrd="0" presId="urn:microsoft.com/office/officeart/2005/8/layout/list1"/>
    <dgm:cxn modelId="{D8B4ED33-2EAB-4832-BB41-4B5F76611C9B}" type="presParOf" srcId="{FDDD7003-E7FB-4CA8-AFB6-B621BD610DD6}" destId="{E59FE300-7E8B-4F71-A1D1-29DD06AC5585}" srcOrd="0" destOrd="0" presId="urn:microsoft.com/office/officeart/2005/8/layout/list1"/>
    <dgm:cxn modelId="{A5AC8671-1508-4BFA-9BB7-67DCB2A85307}" type="presParOf" srcId="{FDDD7003-E7FB-4CA8-AFB6-B621BD610DD6}" destId="{D3899B90-A3DB-43F8-8F33-7DC46B770611}" srcOrd="1" destOrd="0" presId="urn:microsoft.com/office/officeart/2005/8/layout/list1"/>
    <dgm:cxn modelId="{FB24D6E2-1F6E-472B-B2E2-9F41120E64CE}" type="presParOf" srcId="{E0E1A1BC-6F85-405F-A77D-ACF6DAF9FEBC}" destId="{C57B330E-CBE8-4A30-A94D-A910AAA9EB2A}" srcOrd="9" destOrd="0" presId="urn:microsoft.com/office/officeart/2005/8/layout/list1"/>
    <dgm:cxn modelId="{17274664-3427-4FB0-B6B6-7AE43A4BFAB0}" type="presParOf" srcId="{E0E1A1BC-6F85-405F-A77D-ACF6DAF9FEBC}" destId="{0CF07F9A-6882-485B-8246-4808ACAD351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C70048-2720-411D-9D8D-F96A1EE3E8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D38F2C2-CC17-47CC-9A53-CB1019E1C092}">
      <dgm:prSet phldrT="[Text]"/>
      <dgm:spPr/>
      <dgm:t>
        <a:bodyPr/>
        <a:lstStyle/>
        <a:p>
          <a:r>
            <a:rPr lang="en-US" b="1"/>
            <a:t>Revenues ($3.6 M)</a:t>
          </a:r>
        </a:p>
      </dgm:t>
    </dgm:pt>
    <dgm:pt modelId="{00A1DAF0-9815-4FBC-94D8-3165FCB4CB26}" type="parTrans" cxnId="{287AC5B1-728F-4312-8B12-39793D9E093C}">
      <dgm:prSet/>
      <dgm:spPr/>
      <dgm:t>
        <a:bodyPr/>
        <a:lstStyle/>
        <a:p>
          <a:endParaRPr lang="en-US"/>
        </a:p>
      </dgm:t>
    </dgm:pt>
    <dgm:pt modelId="{C85853B8-98A9-4033-AAE4-A3F519FDDA79}" type="sibTrans" cxnId="{287AC5B1-728F-4312-8B12-39793D9E093C}">
      <dgm:prSet/>
      <dgm:spPr/>
      <dgm:t>
        <a:bodyPr/>
        <a:lstStyle/>
        <a:p>
          <a:endParaRPr lang="en-US"/>
        </a:p>
      </dgm:t>
    </dgm:pt>
    <dgm:pt modelId="{628895E2-8963-44E8-B1EF-75A414052A0F}">
      <dgm:prSet phldrT="[Text]"/>
      <dgm:spPr/>
      <dgm:t>
        <a:bodyPr/>
        <a:lstStyle/>
        <a:p>
          <a:r>
            <a:rPr lang="en-US"/>
            <a:t>Removal of Utility Tax Exemptions General Fund ($2.7M)</a:t>
          </a:r>
        </a:p>
      </dgm:t>
    </dgm:pt>
    <dgm:pt modelId="{90BB46A7-4C98-4CEC-A004-3BF5A3B3B430}" type="parTrans" cxnId="{40C2E1C1-71DF-4B95-B536-032E8773847A}">
      <dgm:prSet/>
      <dgm:spPr/>
      <dgm:t>
        <a:bodyPr/>
        <a:lstStyle/>
        <a:p>
          <a:endParaRPr lang="en-US"/>
        </a:p>
      </dgm:t>
    </dgm:pt>
    <dgm:pt modelId="{C99563C0-9046-4FA4-86DA-43D09B715B5E}" type="sibTrans" cxnId="{40C2E1C1-71DF-4B95-B536-032E8773847A}">
      <dgm:prSet/>
      <dgm:spPr/>
      <dgm:t>
        <a:bodyPr/>
        <a:lstStyle/>
        <a:p>
          <a:endParaRPr lang="en-US"/>
        </a:p>
      </dgm:t>
    </dgm:pt>
    <dgm:pt modelId="{124142B5-D589-40EB-9E37-7212282D032B}">
      <dgm:prSet phldrT="[Text]"/>
      <dgm:spPr/>
      <dgm:t>
        <a:bodyPr/>
        <a:lstStyle/>
        <a:p>
          <a:r>
            <a:rPr lang="en-US" b="1"/>
            <a:t>Grant ($0.97 M)</a:t>
          </a:r>
        </a:p>
      </dgm:t>
    </dgm:pt>
    <dgm:pt modelId="{DEDC2032-B752-4531-B9B7-AE27C23C7D3E}" type="parTrans" cxnId="{4E16C3A5-467D-40D1-ABE2-868CFB9D8713}">
      <dgm:prSet/>
      <dgm:spPr/>
      <dgm:t>
        <a:bodyPr/>
        <a:lstStyle/>
        <a:p>
          <a:endParaRPr lang="en-US"/>
        </a:p>
      </dgm:t>
    </dgm:pt>
    <dgm:pt modelId="{5F8CDC53-D229-4F59-8A5D-BC4551B534E2}" type="sibTrans" cxnId="{4E16C3A5-467D-40D1-ABE2-868CFB9D8713}">
      <dgm:prSet/>
      <dgm:spPr/>
      <dgm:t>
        <a:bodyPr/>
        <a:lstStyle/>
        <a:p>
          <a:endParaRPr lang="en-US"/>
        </a:p>
      </dgm:t>
    </dgm:pt>
    <dgm:pt modelId="{D7F8F820-368D-4B1A-AB63-8EE5E41B6530}">
      <dgm:prSet phldrT="[Text]"/>
      <dgm:spPr/>
      <dgm:t>
        <a:bodyPr/>
        <a:lstStyle/>
        <a:p>
          <a:r>
            <a:rPr lang="en-US"/>
            <a:t>Federal Grant for Community Service Officers in 2025 ($966k)</a:t>
          </a:r>
        </a:p>
      </dgm:t>
    </dgm:pt>
    <dgm:pt modelId="{91AC4BCC-3C4B-41D1-A656-FED16E263F39}" type="parTrans" cxnId="{276EDBF9-3576-44C2-88B5-09AEA34ECC1A}">
      <dgm:prSet/>
      <dgm:spPr/>
      <dgm:t>
        <a:bodyPr/>
        <a:lstStyle/>
        <a:p>
          <a:endParaRPr lang="en-US"/>
        </a:p>
      </dgm:t>
    </dgm:pt>
    <dgm:pt modelId="{527E72A2-9EF4-4633-A846-2312FE191D72}" type="sibTrans" cxnId="{276EDBF9-3576-44C2-88B5-09AEA34ECC1A}">
      <dgm:prSet/>
      <dgm:spPr/>
      <dgm:t>
        <a:bodyPr/>
        <a:lstStyle/>
        <a:p>
          <a:endParaRPr lang="en-US"/>
        </a:p>
      </dgm:t>
    </dgm:pt>
    <dgm:pt modelId="{36C47E59-1D77-4DB7-B5C5-7C4611526F18}">
      <dgm:prSet phldrT="[Text]"/>
      <dgm:spPr/>
      <dgm:t>
        <a:bodyPr/>
        <a:lstStyle/>
        <a:p>
          <a:r>
            <a:rPr lang="en-US"/>
            <a:t>New Excise Tax for Event and Move of Event Expenses from General Fund in 2026 ($325k)</a:t>
          </a:r>
        </a:p>
      </dgm:t>
    </dgm:pt>
    <dgm:pt modelId="{2F83273C-99F0-461A-AC1B-663B2A1CBDAB}" type="parTrans" cxnId="{16F349B8-5AC6-47CB-B3D3-CC5507C0E6CD}">
      <dgm:prSet/>
      <dgm:spPr/>
      <dgm:t>
        <a:bodyPr/>
        <a:lstStyle/>
        <a:p>
          <a:endParaRPr lang="en-US"/>
        </a:p>
      </dgm:t>
    </dgm:pt>
    <dgm:pt modelId="{05965B9E-74BF-4A66-A223-E798F17C7E31}" type="sibTrans" cxnId="{16F349B8-5AC6-47CB-B3D3-CC5507C0E6CD}">
      <dgm:prSet/>
      <dgm:spPr/>
      <dgm:t>
        <a:bodyPr/>
        <a:lstStyle/>
        <a:p>
          <a:endParaRPr lang="en-US"/>
        </a:p>
      </dgm:t>
    </dgm:pt>
    <dgm:pt modelId="{F53B23D9-2C89-404A-BC2F-13408D0AA284}">
      <dgm:prSet phldrT="[Text]"/>
      <dgm:spPr/>
      <dgm:t>
        <a:bodyPr/>
        <a:lstStyle/>
        <a:p>
          <a:r>
            <a:rPr lang="en-US"/>
            <a:t>Short Term Rental Licensing, Removal of Exemption for International Investment, and False Alarm Fees ($550k)</a:t>
          </a:r>
        </a:p>
      </dgm:t>
    </dgm:pt>
    <dgm:pt modelId="{A481BF4E-0DD5-41C3-928A-370F70E00CA2}" type="parTrans" cxnId="{858BAEDA-604D-4A28-97F1-A5915F1B9BD2}">
      <dgm:prSet/>
      <dgm:spPr/>
      <dgm:t>
        <a:bodyPr/>
        <a:lstStyle/>
        <a:p>
          <a:endParaRPr lang="en-US"/>
        </a:p>
      </dgm:t>
    </dgm:pt>
    <dgm:pt modelId="{AAE8B6CB-017B-4040-A30A-5CA044EE644D}" type="sibTrans" cxnId="{858BAEDA-604D-4A28-97F1-A5915F1B9BD2}">
      <dgm:prSet/>
      <dgm:spPr/>
      <dgm:t>
        <a:bodyPr/>
        <a:lstStyle/>
        <a:p>
          <a:endParaRPr lang="en-US"/>
        </a:p>
      </dgm:t>
    </dgm:pt>
    <dgm:pt modelId="{E0E1A1BC-6F85-405F-A77D-ACF6DAF9FEBC}" type="pres">
      <dgm:prSet presAssocID="{C3C70048-2720-411D-9D8D-F96A1EE3E87A}" presName="linear" presStyleCnt="0">
        <dgm:presLayoutVars>
          <dgm:dir/>
          <dgm:animLvl val="lvl"/>
          <dgm:resizeHandles val="exact"/>
        </dgm:presLayoutVars>
      </dgm:prSet>
      <dgm:spPr/>
    </dgm:pt>
    <dgm:pt modelId="{283608F5-BD22-4017-9B7D-0E3D0F182E4B}" type="pres">
      <dgm:prSet presAssocID="{124142B5-D589-40EB-9E37-7212282D032B}" presName="parentLin" presStyleCnt="0"/>
      <dgm:spPr/>
    </dgm:pt>
    <dgm:pt modelId="{53EC78B5-EF99-4F33-8F5C-47E6B6695FFB}" type="pres">
      <dgm:prSet presAssocID="{124142B5-D589-40EB-9E37-7212282D032B}" presName="parentLeftMargin" presStyleLbl="node1" presStyleIdx="0" presStyleCnt="2"/>
      <dgm:spPr/>
    </dgm:pt>
    <dgm:pt modelId="{5FB09A84-C4DD-4C26-AE88-3E9731C381A2}" type="pres">
      <dgm:prSet presAssocID="{124142B5-D589-40EB-9E37-7212282D032B}" presName="parentText" presStyleLbl="node1" presStyleIdx="0" presStyleCnt="2">
        <dgm:presLayoutVars>
          <dgm:chMax val="0"/>
          <dgm:bulletEnabled val="1"/>
        </dgm:presLayoutVars>
      </dgm:prSet>
      <dgm:spPr/>
    </dgm:pt>
    <dgm:pt modelId="{1623F298-AB3B-4C59-870A-B04A70082849}" type="pres">
      <dgm:prSet presAssocID="{124142B5-D589-40EB-9E37-7212282D032B}" presName="negativeSpace" presStyleCnt="0"/>
      <dgm:spPr/>
    </dgm:pt>
    <dgm:pt modelId="{713DE3E2-7393-4256-9C9C-D42EEFE1FFEC}" type="pres">
      <dgm:prSet presAssocID="{124142B5-D589-40EB-9E37-7212282D032B}" presName="childText" presStyleLbl="conFgAcc1" presStyleIdx="0" presStyleCnt="2">
        <dgm:presLayoutVars>
          <dgm:bulletEnabled val="1"/>
        </dgm:presLayoutVars>
      </dgm:prSet>
      <dgm:spPr/>
    </dgm:pt>
    <dgm:pt modelId="{F065550E-904C-4644-B718-287C3C3CD04D}" type="pres">
      <dgm:prSet presAssocID="{5F8CDC53-D229-4F59-8A5D-BC4551B534E2}" presName="spaceBetweenRectangles" presStyleCnt="0"/>
      <dgm:spPr/>
    </dgm:pt>
    <dgm:pt modelId="{AEE46D0D-9924-4FB0-924B-19F3BDD97F21}" type="pres">
      <dgm:prSet presAssocID="{7D38F2C2-CC17-47CC-9A53-CB1019E1C092}" presName="parentLin" presStyleCnt="0"/>
      <dgm:spPr/>
    </dgm:pt>
    <dgm:pt modelId="{6797C34E-6997-4706-AC16-3E541192C502}" type="pres">
      <dgm:prSet presAssocID="{7D38F2C2-CC17-47CC-9A53-CB1019E1C092}" presName="parentLeftMargin" presStyleLbl="node1" presStyleIdx="0" presStyleCnt="2"/>
      <dgm:spPr/>
    </dgm:pt>
    <dgm:pt modelId="{17E99D3E-B528-4172-8890-0349BD4D00A6}" type="pres">
      <dgm:prSet presAssocID="{7D38F2C2-CC17-47CC-9A53-CB1019E1C092}" presName="parentText" presStyleLbl="node1" presStyleIdx="1" presStyleCnt="2">
        <dgm:presLayoutVars>
          <dgm:chMax val="0"/>
          <dgm:bulletEnabled val="1"/>
        </dgm:presLayoutVars>
      </dgm:prSet>
      <dgm:spPr/>
    </dgm:pt>
    <dgm:pt modelId="{C2B58AC4-4D6C-456E-B47E-3D93E058C28C}" type="pres">
      <dgm:prSet presAssocID="{7D38F2C2-CC17-47CC-9A53-CB1019E1C092}" presName="negativeSpace" presStyleCnt="0"/>
      <dgm:spPr/>
    </dgm:pt>
    <dgm:pt modelId="{3C5F0EE7-7B63-4526-B28D-849A522E6840}" type="pres">
      <dgm:prSet presAssocID="{7D38F2C2-CC17-47CC-9A53-CB1019E1C092}" presName="childText" presStyleLbl="conFgAcc1" presStyleIdx="1" presStyleCnt="2">
        <dgm:presLayoutVars>
          <dgm:bulletEnabled val="1"/>
        </dgm:presLayoutVars>
      </dgm:prSet>
      <dgm:spPr/>
    </dgm:pt>
  </dgm:ptLst>
  <dgm:cxnLst>
    <dgm:cxn modelId="{F8D91E28-DF56-40E4-9420-5C7944A9A47B}" type="presOf" srcId="{7D38F2C2-CC17-47CC-9A53-CB1019E1C092}" destId="{17E99D3E-B528-4172-8890-0349BD4D00A6}" srcOrd="1" destOrd="0" presId="urn:microsoft.com/office/officeart/2005/8/layout/list1"/>
    <dgm:cxn modelId="{29D34835-9CC9-4477-91EA-BBAAE1C87EBB}" type="presOf" srcId="{C3C70048-2720-411D-9D8D-F96A1EE3E87A}" destId="{E0E1A1BC-6F85-405F-A77D-ACF6DAF9FEBC}" srcOrd="0" destOrd="0" presId="urn:microsoft.com/office/officeart/2005/8/layout/list1"/>
    <dgm:cxn modelId="{CE890B4A-18F7-4E03-AE5E-9BBD4E4565A2}" type="presOf" srcId="{7D38F2C2-CC17-47CC-9A53-CB1019E1C092}" destId="{6797C34E-6997-4706-AC16-3E541192C502}" srcOrd="0" destOrd="0" presId="urn:microsoft.com/office/officeart/2005/8/layout/list1"/>
    <dgm:cxn modelId="{5663F94E-B99D-4B6A-8DD4-7FC589E937E3}" type="presOf" srcId="{124142B5-D589-40EB-9E37-7212282D032B}" destId="{53EC78B5-EF99-4F33-8F5C-47E6B6695FFB}" srcOrd="0" destOrd="0" presId="urn:microsoft.com/office/officeart/2005/8/layout/list1"/>
    <dgm:cxn modelId="{7EC9B576-C145-44F8-96AE-ED31BC04CBA5}" type="presOf" srcId="{124142B5-D589-40EB-9E37-7212282D032B}" destId="{5FB09A84-C4DD-4C26-AE88-3E9731C381A2}" srcOrd="1" destOrd="0" presId="urn:microsoft.com/office/officeart/2005/8/layout/list1"/>
    <dgm:cxn modelId="{3DD6E194-52C1-4C56-849C-F0051F31ADD6}" type="presOf" srcId="{F53B23D9-2C89-404A-BC2F-13408D0AA284}" destId="{3C5F0EE7-7B63-4526-B28D-849A522E6840}" srcOrd="0" destOrd="1" presId="urn:microsoft.com/office/officeart/2005/8/layout/list1"/>
    <dgm:cxn modelId="{5564AE9B-539C-40AF-926C-8CF2CF93914D}" type="presOf" srcId="{36C47E59-1D77-4DB7-B5C5-7C4611526F18}" destId="{3C5F0EE7-7B63-4526-B28D-849A522E6840}" srcOrd="0" destOrd="2" presId="urn:microsoft.com/office/officeart/2005/8/layout/list1"/>
    <dgm:cxn modelId="{4E16C3A5-467D-40D1-ABE2-868CFB9D8713}" srcId="{C3C70048-2720-411D-9D8D-F96A1EE3E87A}" destId="{124142B5-D589-40EB-9E37-7212282D032B}" srcOrd="0" destOrd="0" parTransId="{DEDC2032-B752-4531-B9B7-AE27C23C7D3E}" sibTransId="{5F8CDC53-D229-4F59-8A5D-BC4551B534E2}"/>
    <dgm:cxn modelId="{287AC5B1-728F-4312-8B12-39793D9E093C}" srcId="{C3C70048-2720-411D-9D8D-F96A1EE3E87A}" destId="{7D38F2C2-CC17-47CC-9A53-CB1019E1C092}" srcOrd="1" destOrd="0" parTransId="{00A1DAF0-9815-4FBC-94D8-3165FCB4CB26}" sibTransId="{C85853B8-98A9-4033-AAE4-A3F519FDDA79}"/>
    <dgm:cxn modelId="{550A4BB2-3550-4E9D-8F3C-2A9DCFA88B40}" type="presOf" srcId="{D7F8F820-368D-4B1A-AB63-8EE5E41B6530}" destId="{713DE3E2-7393-4256-9C9C-D42EEFE1FFEC}" srcOrd="0" destOrd="0" presId="urn:microsoft.com/office/officeart/2005/8/layout/list1"/>
    <dgm:cxn modelId="{16F349B8-5AC6-47CB-B3D3-CC5507C0E6CD}" srcId="{7D38F2C2-CC17-47CC-9A53-CB1019E1C092}" destId="{36C47E59-1D77-4DB7-B5C5-7C4611526F18}" srcOrd="2" destOrd="0" parTransId="{2F83273C-99F0-461A-AC1B-663B2A1CBDAB}" sibTransId="{05965B9E-74BF-4A66-A223-E798F17C7E31}"/>
    <dgm:cxn modelId="{40C2E1C1-71DF-4B95-B536-032E8773847A}" srcId="{7D38F2C2-CC17-47CC-9A53-CB1019E1C092}" destId="{628895E2-8963-44E8-B1EF-75A414052A0F}" srcOrd="0" destOrd="0" parTransId="{90BB46A7-4C98-4CEC-A004-3BF5A3B3B430}" sibTransId="{C99563C0-9046-4FA4-86DA-43D09B715B5E}"/>
    <dgm:cxn modelId="{858BAEDA-604D-4A28-97F1-A5915F1B9BD2}" srcId="{7D38F2C2-CC17-47CC-9A53-CB1019E1C092}" destId="{F53B23D9-2C89-404A-BC2F-13408D0AA284}" srcOrd="1" destOrd="0" parTransId="{A481BF4E-0DD5-41C3-928A-370F70E00CA2}" sibTransId="{AAE8B6CB-017B-4040-A30A-5CA044EE644D}"/>
    <dgm:cxn modelId="{621D83E3-F6FD-499C-82E9-158866389984}" type="presOf" srcId="{628895E2-8963-44E8-B1EF-75A414052A0F}" destId="{3C5F0EE7-7B63-4526-B28D-849A522E6840}" srcOrd="0" destOrd="0" presId="urn:microsoft.com/office/officeart/2005/8/layout/list1"/>
    <dgm:cxn modelId="{276EDBF9-3576-44C2-88B5-09AEA34ECC1A}" srcId="{124142B5-D589-40EB-9E37-7212282D032B}" destId="{D7F8F820-368D-4B1A-AB63-8EE5E41B6530}" srcOrd="0" destOrd="0" parTransId="{91AC4BCC-3C4B-41D1-A656-FED16E263F39}" sibTransId="{527E72A2-9EF4-4633-A846-2312FE191D72}"/>
    <dgm:cxn modelId="{71867D90-8FE3-4869-8DA6-05B6197666CB}" type="presParOf" srcId="{E0E1A1BC-6F85-405F-A77D-ACF6DAF9FEBC}" destId="{283608F5-BD22-4017-9B7D-0E3D0F182E4B}" srcOrd="0" destOrd="0" presId="urn:microsoft.com/office/officeart/2005/8/layout/list1"/>
    <dgm:cxn modelId="{54F5B006-0D95-4686-BF2A-133783AF3BEE}" type="presParOf" srcId="{283608F5-BD22-4017-9B7D-0E3D0F182E4B}" destId="{53EC78B5-EF99-4F33-8F5C-47E6B6695FFB}" srcOrd="0" destOrd="0" presId="urn:microsoft.com/office/officeart/2005/8/layout/list1"/>
    <dgm:cxn modelId="{E502FA6B-4A3D-4A5C-98F4-EC248CE7ECE5}" type="presParOf" srcId="{283608F5-BD22-4017-9B7D-0E3D0F182E4B}" destId="{5FB09A84-C4DD-4C26-AE88-3E9731C381A2}" srcOrd="1" destOrd="0" presId="urn:microsoft.com/office/officeart/2005/8/layout/list1"/>
    <dgm:cxn modelId="{B69AE62E-0C24-457E-A341-863433EA5003}" type="presParOf" srcId="{E0E1A1BC-6F85-405F-A77D-ACF6DAF9FEBC}" destId="{1623F298-AB3B-4C59-870A-B04A70082849}" srcOrd="1" destOrd="0" presId="urn:microsoft.com/office/officeart/2005/8/layout/list1"/>
    <dgm:cxn modelId="{7123C667-9BC3-481F-9DC8-2EA3A7B93084}" type="presParOf" srcId="{E0E1A1BC-6F85-405F-A77D-ACF6DAF9FEBC}" destId="{713DE3E2-7393-4256-9C9C-D42EEFE1FFEC}" srcOrd="2" destOrd="0" presId="urn:microsoft.com/office/officeart/2005/8/layout/list1"/>
    <dgm:cxn modelId="{EDEA1E6B-870E-4F1F-92F0-85842075377D}" type="presParOf" srcId="{E0E1A1BC-6F85-405F-A77D-ACF6DAF9FEBC}" destId="{F065550E-904C-4644-B718-287C3C3CD04D}" srcOrd="3" destOrd="0" presId="urn:microsoft.com/office/officeart/2005/8/layout/list1"/>
    <dgm:cxn modelId="{CC5B1342-2106-4923-AB6A-BC0D2EEE8312}" type="presParOf" srcId="{E0E1A1BC-6F85-405F-A77D-ACF6DAF9FEBC}" destId="{AEE46D0D-9924-4FB0-924B-19F3BDD97F21}" srcOrd="4" destOrd="0" presId="urn:microsoft.com/office/officeart/2005/8/layout/list1"/>
    <dgm:cxn modelId="{644708A6-5AC9-4644-8D92-E3687A54CE51}" type="presParOf" srcId="{AEE46D0D-9924-4FB0-924B-19F3BDD97F21}" destId="{6797C34E-6997-4706-AC16-3E541192C502}" srcOrd="0" destOrd="0" presId="urn:microsoft.com/office/officeart/2005/8/layout/list1"/>
    <dgm:cxn modelId="{5EB8698A-CC64-459F-A94B-6A899741CEE6}" type="presParOf" srcId="{AEE46D0D-9924-4FB0-924B-19F3BDD97F21}" destId="{17E99D3E-B528-4172-8890-0349BD4D00A6}" srcOrd="1" destOrd="0" presId="urn:microsoft.com/office/officeart/2005/8/layout/list1"/>
    <dgm:cxn modelId="{1E523109-4485-4B4E-9EA3-CB67C2875BCE}" type="presParOf" srcId="{E0E1A1BC-6F85-405F-A77D-ACF6DAF9FEBC}" destId="{C2B58AC4-4D6C-456E-B47E-3D93E058C28C}" srcOrd="5" destOrd="0" presId="urn:microsoft.com/office/officeart/2005/8/layout/list1"/>
    <dgm:cxn modelId="{3EF8470A-3A61-4868-B5F1-960154DE1F5B}" type="presParOf" srcId="{E0E1A1BC-6F85-405F-A77D-ACF6DAF9FEBC}" destId="{3C5F0EE7-7B63-4526-B28D-849A522E684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C70048-2720-411D-9D8D-F96A1EE3E87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820207F-2C46-467E-98A8-59717821A6A3}">
      <dgm:prSet phldrT="[Text]"/>
      <dgm:spPr/>
      <dgm:t>
        <a:bodyPr/>
        <a:lstStyle/>
        <a:p>
          <a:pPr rtl="0"/>
          <a:r>
            <a:rPr lang="en-US" b="1" i="0" u="none" strike="noStrike">
              <a:solidFill>
                <a:schemeClr val="bg1"/>
              </a:solidFill>
              <a:effectLst/>
              <a:latin typeface="Segoe UI"/>
              <a:cs typeface="Calibri"/>
            </a:rPr>
            <a:t>Cost Increases and Staffing Pressure</a:t>
          </a:r>
          <a:r>
            <a:rPr lang="en-US" b="1">
              <a:solidFill>
                <a:schemeClr val="bg1"/>
              </a:solidFill>
              <a:latin typeface="Segoe UI"/>
              <a:cs typeface="Calibri"/>
            </a:rPr>
            <a:t> ($0.97M)</a:t>
          </a:r>
        </a:p>
      </dgm:t>
    </dgm:pt>
    <dgm:pt modelId="{1B13D1CF-FE9E-4DE9-B0C9-2DFA6E3CA037}" type="parTrans" cxnId="{0015E97A-B462-4129-9296-450298DE1141}">
      <dgm:prSet/>
      <dgm:spPr/>
      <dgm:t>
        <a:bodyPr/>
        <a:lstStyle/>
        <a:p>
          <a:endParaRPr lang="en-US"/>
        </a:p>
      </dgm:t>
    </dgm:pt>
    <dgm:pt modelId="{BA36F76E-DB0F-4974-84D0-41D7C0DC75A0}" type="sibTrans" cxnId="{0015E97A-B462-4129-9296-450298DE1141}">
      <dgm:prSet/>
      <dgm:spPr/>
      <dgm:t>
        <a:bodyPr/>
        <a:lstStyle/>
        <a:p>
          <a:endParaRPr lang="en-US"/>
        </a:p>
      </dgm:t>
    </dgm:pt>
    <dgm:pt modelId="{F3CF06D4-016B-439B-8AB6-84CE67B88CE4}">
      <dgm:prSet phldrT="[Text]"/>
      <dgm:spPr/>
      <dgm:t>
        <a:bodyPr/>
        <a:lstStyle/>
        <a:p>
          <a:pPr rtl="0"/>
          <a:r>
            <a:rPr lang="en-US" b="1">
              <a:latin typeface="Segoe UI"/>
              <a:cs typeface="Segoe UI"/>
            </a:rPr>
            <a:t>Community Needs ($4.3M)</a:t>
          </a:r>
        </a:p>
      </dgm:t>
    </dgm:pt>
    <dgm:pt modelId="{443D2A2E-CFC1-4BDE-AD2E-CAC1F1AD50AF}" type="parTrans" cxnId="{70D3323D-5192-4590-9D35-F2182E63597A}">
      <dgm:prSet/>
      <dgm:spPr/>
      <dgm:t>
        <a:bodyPr/>
        <a:lstStyle/>
        <a:p>
          <a:endParaRPr lang="en-US"/>
        </a:p>
      </dgm:t>
    </dgm:pt>
    <dgm:pt modelId="{3378AEB5-EF47-4556-B223-47078906DA23}" type="sibTrans" cxnId="{70D3323D-5192-4590-9D35-F2182E63597A}">
      <dgm:prSet/>
      <dgm:spPr/>
      <dgm:t>
        <a:bodyPr/>
        <a:lstStyle/>
        <a:p>
          <a:endParaRPr lang="en-US"/>
        </a:p>
      </dgm:t>
    </dgm:pt>
    <dgm:pt modelId="{03EBAE68-76CD-4793-B9EC-9C6789C4F02F}">
      <dgm:prSet phldrT="[Text]" custT="1"/>
      <dgm:spPr/>
      <dgm:t>
        <a:bodyPr/>
        <a:lstStyle/>
        <a:p>
          <a:pPr rtl="0"/>
          <a:r>
            <a:rPr lang="en-US" sz="1400" b="0" i="0" u="none" kern="1200">
              <a:solidFill>
                <a:srgbClr val="152E4A">
                  <a:hueOff val="0"/>
                  <a:satOff val="0"/>
                  <a:lumOff val="0"/>
                  <a:alphaOff val="0"/>
                </a:srgbClr>
              </a:solidFill>
              <a:latin typeface="Calibri"/>
              <a:ea typeface="+mn-ea"/>
              <a:cs typeface="+mn-cs"/>
            </a:rPr>
            <a:t>Continue implementation of the Violent Crime Reduction Plan; police overtime ($3M)</a:t>
          </a:r>
          <a:endParaRPr lang="en-US" sz="1400" kern="1200"/>
        </a:p>
      </dgm:t>
    </dgm:pt>
    <dgm:pt modelId="{CE86B7E3-ED31-4D3C-AB1E-6757178203DE}" type="parTrans" cxnId="{3E191B3B-0E00-43A8-8888-BFCF8CD5B64F}">
      <dgm:prSet/>
      <dgm:spPr/>
      <dgm:t>
        <a:bodyPr/>
        <a:lstStyle/>
        <a:p>
          <a:endParaRPr lang="en-US"/>
        </a:p>
      </dgm:t>
    </dgm:pt>
    <dgm:pt modelId="{2FF1EA32-B6CF-44BC-954D-802F9ECAC07A}" type="sibTrans" cxnId="{3E191B3B-0E00-43A8-8888-BFCF8CD5B64F}">
      <dgm:prSet/>
      <dgm:spPr/>
      <dgm:t>
        <a:bodyPr/>
        <a:lstStyle/>
        <a:p>
          <a:endParaRPr lang="en-US"/>
        </a:p>
      </dgm:t>
    </dgm:pt>
    <dgm:pt modelId="{F8F5D9FD-DFEC-4109-B448-E260692236C3}">
      <dgm:prSet phldrT="[Text]" custT="1"/>
      <dgm:spPr/>
      <dgm:t>
        <a:bodyPr/>
        <a:lstStyle/>
        <a:p>
          <a:pPr rtl="0"/>
          <a:r>
            <a:rPr lang="en-US" sz="1400" b="0" i="0" u="none" kern="1200">
              <a:solidFill>
                <a:srgbClr val="152E4A">
                  <a:hueOff val="0"/>
                  <a:satOff val="0"/>
                  <a:lumOff val="0"/>
                  <a:alphaOff val="0"/>
                </a:srgbClr>
              </a:solidFill>
              <a:latin typeface="Calibri"/>
              <a:ea typeface="+mn-ea"/>
              <a:cs typeface="+mn-cs"/>
            </a:rPr>
            <a:t>Continue annual funds for wildfire filter fans ($50k)</a:t>
          </a:r>
          <a:endParaRPr lang="en-US" sz="1400" kern="1200"/>
        </a:p>
      </dgm:t>
    </dgm:pt>
    <dgm:pt modelId="{39703D9F-4CB4-4CB0-BBDC-5AB3DBDC1B26}" type="parTrans" cxnId="{D3C3478A-4987-46F8-AE0F-11C8CA74F2C6}">
      <dgm:prSet/>
      <dgm:spPr/>
      <dgm:t>
        <a:bodyPr/>
        <a:lstStyle/>
        <a:p>
          <a:endParaRPr lang="en-US"/>
        </a:p>
      </dgm:t>
    </dgm:pt>
    <dgm:pt modelId="{7CAE4680-D3C3-4A05-98EA-260078572F0D}" type="sibTrans" cxnId="{D3C3478A-4987-46F8-AE0F-11C8CA74F2C6}">
      <dgm:prSet/>
      <dgm:spPr/>
      <dgm:t>
        <a:bodyPr/>
        <a:lstStyle/>
        <a:p>
          <a:endParaRPr lang="en-US"/>
        </a:p>
      </dgm:t>
    </dgm:pt>
    <dgm:pt modelId="{AEA7AEA7-942B-4AFD-9E70-69DA38B22856}">
      <dgm:prSet phldrT="[Text]" custT="1"/>
      <dgm:spPr/>
      <dgm:t>
        <a:bodyPr/>
        <a:lstStyle/>
        <a:p>
          <a:pPr rtl="0"/>
          <a:r>
            <a:rPr lang="en-US" sz="1400" b="0" i="0" u="none" kern="1200">
              <a:solidFill>
                <a:srgbClr val="152E4A">
                  <a:hueOff val="0"/>
                  <a:satOff val="0"/>
                  <a:lumOff val="0"/>
                  <a:alphaOff val="0"/>
                </a:srgbClr>
              </a:solidFill>
              <a:latin typeface="Calibri"/>
              <a:ea typeface="+mn-ea"/>
              <a:cs typeface="+mn-cs"/>
            </a:rPr>
            <a:t>Add funding for attorney for Department of Assigned Counsel in response to increased caseload ($276k)</a:t>
          </a:r>
          <a:endParaRPr lang="en-US" sz="1400" kern="1200"/>
        </a:p>
      </dgm:t>
    </dgm:pt>
    <dgm:pt modelId="{5D950B45-4072-44CE-BD3F-3692B9812276}" type="parTrans" cxnId="{63FA5A09-D36C-4CD1-A102-CE193B282FB5}">
      <dgm:prSet/>
      <dgm:spPr/>
      <dgm:t>
        <a:bodyPr/>
        <a:lstStyle/>
        <a:p>
          <a:endParaRPr lang="en-US"/>
        </a:p>
      </dgm:t>
    </dgm:pt>
    <dgm:pt modelId="{6E0AD657-DE80-4E61-A177-C4D73B04E58C}" type="sibTrans" cxnId="{63FA5A09-D36C-4CD1-A102-CE193B282FB5}">
      <dgm:prSet/>
      <dgm:spPr/>
      <dgm:t>
        <a:bodyPr/>
        <a:lstStyle/>
        <a:p>
          <a:endParaRPr lang="en-US"/>
        </a:p>
      </dgm:t>
    </dgm:pt>
    <dgm:pt modelId="{9C220909-C712-402E-9E50-E6D165F4C994}">
      <dgm:prSet phldrT="[Text]" custT="1"/>
      <dgm:spPr/>
      <dgm:t>
        <a:bodyPr/>
        <a:lstStyle/>
        <a:p>
          <a:pPr rtl="0"/>
          <a:r>
            <a:rPr lang="en-US" sz="1400" b="0" i="0" u="none" kern="1200">
              <a:solidFill>
                <a:srgbClr val="152E4A">
                  <a:hueOff val="0"/>
                  <a:satOff val="0"/>
                  <a:lumOff val="0"/>
                  <a:alphaOff val="0"/>
                </a:srgbClr>
              </a:solidFill>
              <a:latin typeface="Calibri"/>
              <a:ea typeface="+mn-ea"/>
              <a:cs typeface="+mn-cs"/>
            </a:rPr>
            <a:t>Increase capacity for the creation of a Court Support Services Unit by adding a Manager ($266k)</a:t>
          </a:r>
          <a:endParaRPr lang="en-US" sz="1400" kern="1200"/>
        </a:p>
      </dgm:t>
    </dgm:pt>
    <dgm:pt modelId="{F4E37A44-3739-4DC3-AAF0-D465F2D92E6C}" type="parTrans" cxnId="{D99E7BC5-40EA-4D04-ACD5-8C366012296F}">
      <dgm:prSet/>
      <dgm:spPr/>
      <dgm:t>
        <a:bodyPr/>
        <a:lstStyle/>
        <a:p>
          <a:endParaRPr lang="en-US"/>
        </a:p>
      </dgm:t>
    </dgm:pt>
    <dgm:pt modelId="{4301ACC1-C865-4651-B8B1-24D18B544CDC}" type="sibTrans" cxnId="{D99E7BC5-40EA-4D04-ACD5-8C366012296F}">
      <dgm:prSet/>
      <dgm:spPr/>
      <dgm:t>
        <a:bodyPr/>
        <a:lstStyle/>
        <a:p>
          <a:endParaRPr lang="en-US"/>
        </a:p>
      </dgm:t>
    </dgm:pt>
    <dgm:pt modelId="{1A88FC57-77DF-405C-9702-102FC48FEEFC}">
      <dgm:prSet phldrT="[Text]" custT="1"/>
      <dgm:spPr/>
      <dgm:t>
        <a:bodyPr/>
        <a:lstStyle/>
        <a:p>
          <a:pPr rtl="0"/>
          <a:r>
            <a:rPr lang="en-US" sz="1400" b="0" i="0" u="none" kern="1200">
              <a:solidFill>
                <a:srgbClr val="152E4A">
                  <a:hueOff val="0"/>
                  <a:satOff val="0"/>
                  <a:lumOff val="0"/>
                  <a:alphaOff val="0"/>
                </a:srgbClr>
              </a:solidFill>
              <a:latin typeface="Calibri"/>
              <a:ea typeface="+mn-ea"/>
              <a:cs typeface="+mn-cs"/>
            </a:rPr>
            <a:t>Maintain lateral hire incentives, digital recruiting campaign for entry level officers and recruitment &amp; promotional testing contract ($205k)</a:t>
          </a:r>
          <a:endParaRPr lang="en-US" sz="1400" kern="1200"/>
        </a:p>
      </dgm:t>
    </dgm:pt>
    <dgm:pt modelId="{18603D4A-4C85-4FE1-A754-C825B6DDB032}" type="parTrans" cxnId="{51182717-2FDD-4925-AA4B-84645F8FB7B2}">
      <dgm:prSet/>
      <dgm:spPr/>
      <dgm:t>
        <a:bodyPr/>
        <a:lstStyle/>
        <a:p>
          <a:endParaRPr lang="en-US"/>
        </a:p>
      </dgm:t>
    </dgm:pt>
    <dgm:pt modelId="{7011F8C4-3C51-40F9-9CE0-3898C062B3A1}" type="sibTrans" cxnId="{51182717-2FDD-4925-AA4B-84645F8FB7B2}">
      <dgm:prSet/>
      <dgm:spPr/>
      <dgm:t>
        <a:bodyPr/>
        <a:lstStyle/>
        <a:p>
          <a:endParaRPr lang="en-US"/>
        </a:p>
      </dgm:t>
    </dgm:pt>
    <dgm:pt modelId="{10E4326E-742E-4292-A189-271BFFBF3144}">
      <dgm:prSet custT="1"/>
      <dgm:spPr/>
      <dgm:t>
        <a:bodyPr/>
        <a:lstStyle/>
        <a:p>
          <a:pPr rtl="0"/>
          <a:r>
            <a:rPr lang="en-US" sz="1400" b="0" i="0" u="none" kern="1200">
              <a:solidFill>
                <a:srgbClr val="152E4A">
                  <a:hueOff val="0"/>
                  <a:satOff val="0"/>
                  <a:lumOff val="0"/>
                  <a:alphaOff val="0"/>
                </a:srgbClr>
              </a:solidFill>
              <a:latin typeface="Calibri"/>
              <a:ea typeface="+mn-ea"/>
              <a:cs typeface="+mn-cs"/>
            </a:rPr>
            <a:t>Increase data transparency for TPD ($140k)</a:t>
          </a:r>
          <a:endParaRPr lang="en-US" sz="1400" kern="1200"/>
        </a:p>
      </dgm:t>
    </dgm:pt>
    <dgm:pt modelId="{DE64E938-C0C1-4703-86B1-AFC963912EC3}" type="parTrans" cxnId="{A20F5783-206D-484E-BE4E-ACCE64FEECAC}">
      <dgm:prSet/>
      <dgm:spPr/>
      <dgm:t>
        <a:bodyPr/>
        <a:lstStyle/>
        <a:p>
          <a:endParaRPr lang="en-US"/>
        </a:p>
      </dgm:t>
    </dgm:pt>
    <dgm:pt modelId="{99C314BE-9877-483B-8A30-C0472C562648}" type="sibTrans" cxnId="{A20F5783-206D-484E-BE4E-ACCE64FEECAC}">
      <dgm:prSet/>
      <dgm:spPr/>
      <dgm:t>
        <a:bodyPr/>
        <a:lstStyle/>
        <a:p>
          <a:endParaRPr lang="en-US"/>
        </a:p>
      </dgm:t>
    </dgm:pt>
    <dgm:pt modelId="{2706FA69-0FF5-4E94-B3D1-60A5424C5990}">
      <dgm:prSet custT="1"/>
      <dgm:spPr/>
      <dgm:t>
        <a:bodyPr/>
        <a:lstStyle/>
        <a:p>
          <a:pPr rtl="0"/>
          <a:r>
            <a:rPr lang="en-US" sz="1400" b="0" i="0" u="none" kern="1200">
              <a:solidFill>
                <a:srgbClr val="152E4A">
                  <a:hueOff val="0"/>
                  <a:satOff val="0"/>
                  <a:lumOff val="0"/>
                  <a:alphaOff val="0"/>
                </a:srgbClr>
              </a:solidFill>
              <a:latin typeface="Calibri"/>
              <a:ea typeface="+mn-ea"/>
              <a:cs typeface="+mn-cs"/>
            </a:rPr>
            <a:t>Maintain and enhance public safety wellness programs ($349k)</a:t>
          </a:r>
          <a:endParaRPr lang="en-US" sz="1400" kern="1200"/>
        </a:p>
      </dgm:t>
    </dgm:pt>
    <dgm:pt modelId="{7B5FAECA-8482-4076-90CF-47FB3F72BC63}" type="parTrans" cxnId="{974D5D99-78DD-4E92-965F-B162489773AE}">
      <dgm:prSet/>
      <dgm:spPr/>
      <dgm:t>
        <a:bodyPr/>
        <a:lstStyle/>
        <a:p>
          <a:endParaRPr lang="en-US"/>
        </a:p>
      </dgm:t>
    </dgm:pt>
    <dgm:pt modelId="{F3D44E2F-9E2C-4998-BE7E-5E5BCAEC6821}" type="sibTrans" cxnId="{974D5D99-78DD-4E92-965F-B162489773AE}">
      <dgm:prSet/>
      <dgm:spPr/>
      <dgm:t>
        <a:bodyPr/>
        <a:lstStyle/>
        <a:p>
          <a:endParaRPr lang="en-US"/>
        </a:p>
      </dgm:t>
    </dgm:pt>
    <dgm:pt modelId="{C392F8A7-6DD4-4241-B3D0-FDCCE346E21E}">
      <dgm:prSet phldrT="[Text]"/>
      <dgm:spPr/>
      <dgm:t>
        <a:bodyPr/>
        <a:lstStyle/>
        <a:p>
          <a:pPr rtl="0"/>
          <a:r>
            <a:rPr lang="en-US" b="1">
              <a:latin typeface="Segoe UI"/>
              <a:cs typeface="Segoe UI"/>
            </a:rPr>
            <a:t>Financial Sustainability ($3.1M)</a:t>
          </a:r>
          <a:endParaRPr lang="en-US">
            <a:latin typeface="Segoe UI"/>
            <a:cs typeface="Segoe UI"/>
          </a:endParaRPr>
        </a:p>
      </dgm:t>
    </dgm:pt>
    <dgm:pt modelId="{205492E3-FDDE-416E-99AD-7603E146FAD5}" type="parTrans" cxnId="{10D9A221-6971-4860-BDE8-968391A1CC89}">
      <dgm:prSet/>
      <dgm:spPr/>
      <dgm:t>
        <a:bodyPr/>
        <a:lstStyle/>
        <a:p>
          <a:endParaRPr lang="en-US"/>
        </a:p>
      </dgm:t>
    </dgm:pt>
    <dgm:pt modelId="{0CB5E5C1-0846-4EAD-94E4-A93B7D3D4899}" type="sibTrans" cxnId="{10D9A221-6971-4860-BDE8-968391A1CC89}">
      <dgm:prSet/>
      <dgm:spPr/>
      <dgm:t>
        <a:bodyPr/>
        <a:lstStyle/>
        <a:p>
          <a:endParaRPr lang="en-US"/>
        </a:p>
      </dgm:t>
    </dgm:pt>
    <dgm:pt modelId="{A3220ABA-18F4-42E2-A050-A05BA6371738}">
      <dgm:prSet phldrT="[Text]" custT="1"/>
      <dgm:spPr/>
      <dgm:t>
        <a:bodyPr/>
        <a:lstStyle/>
        <a:p>
          <a:pPr rtl="0"/>
          <a:r>
            <a:rPr lang="en-US" sz="1400" b="0" i="0" u="none"/>
            <a:t>Transfer to Mental Health and Substance Use Disorder </a:t>
          </a:r>
          <a:r>
            <a:rPr lang="en-US" sz="1400" b="0" i="0" u="none">
              <a:latin typeface="Segoe UI"/>
              <a:cs typeface="Segoe UI"/>
            </a:rPr>
            <a:t>Fund</a:t>
          </a:r>
          <a:r>
            <a:rPr lang="en-US" sz="1400" b="0">
              <a:latin typeface="Segoe UI"/>
              <a:cs typeface="Segoe UI"/>
            </a:rPr>
            <a:t> ($3.1M)</a:t>
          </a:r>
        </a:p>
      </dgm:t>
    </dgm:pt>
    <dgm:pt modelId="{73A76F7A-DF68-42E4-BC0B-34B21BEF1C26}" type="parTrans" cxnId="{B7FFF57E-501E-4E69-BE59-BE4DEE57B3B7}">
      <dgm:prSet/>
      <dgm:spPr/>
      <dgm:t>
        <a:bodyPr/>
        <a:lstStyle/>
        <a:p>
          <a:endParaRPr lang="en-US"/>
        </a:p>
      </dgm:t>
    </dgm:pt>
    <dgm:pt modelId="{989CB5ED-AA84-494D-9CE0-C1ADBDBF8625}" type="sibTrans" cxnId="{B7FFF57E-501E-4E69-BE59-BE4DEE57B3B7}">
      <dgm:prSet/>
      <dgm:spPr/>
      <dgm:t>
        <a:bodyPr/>
        <a:lstStyle/>
        <a:p>
          <a:endParaRPr lang="en-US"/>
        </a:p>
      </dgm:t>
    </dgm:pt>
    <dgm:pt modelId="{586BF464-EDE1-4510-BA1A-2FC800D9A1C6}">
      <dgm:prSet phldrT="[Text]" custT="1"/>
      <dgm:spPr/>
      <dgm:t>
        <a:bodyPr/>
        <a:lstStyle/>
        <a:p>
          <a:pPr rtl="0"/>
          <a:r>
            <a:rPr lang="en-US" sz="1400" b="0" i="0" u="none" kern="1200">
              <a:solidFill>
                <a:srgbClr val="152E4A">
                  <a:hueOff val="0"/>
                  <a:satOff val="0"/>
                  <a:lumOff val="0"/>
                  <a:alphaOff val="0"/>
                </a:srgbClr>
              </a:solidFill>
              <a:latin typeface="Calibri"/>
              <a:ea typeface="+mn-ea"/>
              <a:cs typeface="+mn-cs"/>
            </a:rPr>
            <a:t>Establish business support and emergency loan program</a:t>
          </a:r>
          <a:r>
            <a:rPr lang="en-US" sz="1400" kern="1200">
              <a:latin typeface="Calibri"/>
              <a:ea typeface="+mn-ea"/>
              <a:cs typeface="+mn-cs"/>
            </a:rPr>
            <a:t> ($225k)</a:t>
          </a:r>
          <a:endParaRPr lang="en-US" sz="1400" kern="1200"/>
        </a:p>
      </dgm:t>
    </dgm:pt>
    <dgm:pt modelId="{7E840E73-5B67-4022-819C-6BFB898363E6}" type="parTrans" cxnId="{08BC4D94-7327-448C-8F6B-D479346B3AC9}">
      <dgm:prSet/>
      <dgm:spPr/>
      <dgm:t>
        <a:bodyPr/>
        <a:lstStyle/>
        <a:p>
          <a:endParaRPr lang="en-US"/>
        </a:p>
      </dgm:t>
    </dgm:pt>
    <dgm:pt modelId="{E018AED4-620A-46AD-84BE-55A2B934D5C0}" type="sibTrans" cxnId="{08BC4D94-7327-448C-8F6B-D479346B3AC9}">
      <dgm:prSet/>
      <dgm:spPr/>
      <dgm:t>
        <a:bodyPr/>
        <a:lstStyle/>
        <a:p>
          <a:endParaRPr lang="en-US"/>
        </a:p>
      </dgm:t>
    </dgm:pt>
    <dgm:pt modelId="{3D6EDCD4-CFB5-4C04-9442-96A10BD13ACC}">
      <dgm:prSet custT="1"/>
      <dgm:spPr/>
      <dgm:t>
        <a:bodyPr/>
        <a:lstStyle/>
        <a:p>
          <a:pPr rtl="0"/>
          <a:r>
            <a:rPr lang="en-US" sz="1400" b="0" i="0" u="none" kern="1200">
              <a:solidFill>
                <a:srgbClr val="152E4A">
                  <a:hueOff val="0"/>
                  <a:satOff val="0"/>
                  <a:lumOff val="0"/>
                  <a:alphaOff val="0"/>
                </a:srgbClr>
              </a:solidFill>
              <a:latin typeface="Calibri"/>
              <a:ea typeface="+mn-ea"/>
              <a:cs typeface="+mn-cs"/>
            </a:rPr>
            <a:t>Increase sustainability small grants funding ($50k)</a:t>
          </a:r>
          <a:endParaRPr lang="en-US" sz="1400" kern="1200"/>
        </a:p>
      </dgm:t>
    </dgm:pt>
    <dgm:pt modelId="{267150D6-FE34-44CF-B986-6B6BCA0D192A}" type="parTrans" cxnId="{468AB404-F0F1-4C61-BA6C-45DA7C429F7A}">
      <dgm:prSet/>
      <dgm:spPr/>
      <dgm:t>
        <a:bodyPr/>
        <a:lstStyle/>
        <a:p>
          <a:endParaRPr lang="en-US"/>
        </a:p>
      </dgm:t>
    </dgm:pt>
    <dgm:pt modelId="{2763BDF2-F825-4210-9DD2-EE74264EAD49}" type="sibTrans" cxnId="{468AB404-F0F1-4C61-BA6C-45DA7C429F7A}">
      <dgm:prSet/>
      <dgm:spPr/>
      <dgm:t>
        <a:bodyPr/>
        <a:lstStyle/>
        <a:p>
          <a:endParaRPr lang="en-US"/>
        </a:p>
      </dgm:t>
    </dgm:pt>
    <dgm:pt modelId="{D0E689DD-7FB6-4908-8B52-FA871544C44E}">
      <dgm:prSet custT="1"/>
      <dgm:spPr/>
      <dgm:t>
        <a:bodyPr/>
        <a:lstStyle/>
        <a:p>
          <a:pPr rtl="0"/>
          <a:r>
            <a:rPr lang="en-US" sz="1400" b="0" i="0" u="none" kern="1200">
              <a:solidFill>
                <a:srgbClr val="152E4A">
                  <a:hueOff val="0"/>
                  <a:satOff val="0"/>
                  <a:lumOff val="0"/>
                  <a:alphaOff val="0"/>
                </a:srgbClr>
              </a:solidFill>
              <a:latin typeface="Calibri"/>
              <a:ea typeface="+mn-ea"/>
              <a:cs typeface="+mn-cs"/>
            </a:rPr>
            <a:t>Maintain Whole Child Summer Teen Late Nights at a Reduced Amount ($150k)</a:t>
          </a:r>
          <a:endParaRPr lang="en-US" sz="1400" kern="1200"/>
        </a:p>
      </dgm:t>
    </dgm:pt>
    <dgm:pt modelId="{D9D4BDD1-B497-471A-A552-44F1A71192FA}" type="parTrans" cxnId="{B7E64FE8-CFB2-4DA2-83F5-C6AA1BC5B6D9}">
      <dgm:prSet/>
      <dgm:spPr/>
      <dgm:t>
        <a:bodyPr/>
        <a:lstStyle/>
        <a:p>
          <a:endParaRPr lang="en-US"/>
        </a:p>
      </dgm:t>
    </dgm:pt>
    <dgm:pt modelId="{1E7605F1-063C-45B7-B6CC-E6BFF0EB19CE}" type="sibTrans" cxnId="{B7E64FE8-CFB2-4DA2-83F5-C6AA1BC5B6D9}">
      <dgm:prSet/>
      <dgm:spPr/>
      <dgm:t>
        <a:bodyPr/>
        <a:lstStyle/>
        <a:p>
          <a:endParaRPr lang="en-US"/>
        </a:p>
      </dgm:t>
    </dgm:pt>
    <dgm:pt modelId="{FBFE3B3E-D31C-4E90-9C88-D3C41C35D992}">
      <dgm:prSet phldrT="[Text]" custT="1"/>
      <dgm:spPr/>
      <dgm:t>
        <a:bodyPr/>
        <a:lstStyle/>
        <a:p>
          <a:pPr rtl="0"/>
          <a:r>
            <a:rPr lang="en-US" sz="1400" b="0" i="0" u="none" kern="1200">
              <a:solidFill>
                <a:srgbClr val="152E4A">
                  <a:hueOff val="0"/>
                  <a:satOff val="0"/>
                  <a:lumOff val="0"/>
                  <a:alphaOff val="0"/>
                </a:srgbClr>
              </a:solidFill>
              <a:latin typeface="Calibri"/>
              <a:ea typeface="+mn-ea"/>
              <a:cs typeface="+mn-cs"/>
            </a:rPr>
            <a:t>Extend temporary shelters at Shiloh and </a:t>
          </a:r>
          <a:r>
            <a:rPr lang="en-US" sz="1400" b="0" i="0" u="none" kern="1200" err="1">
              <a:solidFill>
                <a:srgbClr val="152E4A">
                  <a:hueOff val="0"/>
                  <a:satOff val="0"/>
                  <a:lumOff val="0"/>
                  <a:alphaOff val="0"/>
                </a:srgbClr>
              </a:solidFill>
              <a:latin typeface="Calibri"/>
              <a:ea typeface="+mn-ea"/>
              <a:cs typeface="+mn-cs"/>
            </a:rPr>
            <a:t>Altheimer</a:t>
          </a:r>
          <a:r>
            <a:rPr lang="en-US" sz="1400" b="0" i="0" u="none" kern="1200">
              <a:solidFill>
                <a:srgbClr val="152E4A">
                  <a:hueOff val="0"/>
                  <a:satOff val="0"/>
                  <a:lumOff val="0"/>
                  <a:alphaOff val="0"/>
                </a:srgbClr>
              </a:solidFill>
              <a:latin typeface="Calibri"/>
              <a:ea typeface="+mn-ea"/>
              <a:cs typeface="+mn-cs"/>
            </a:rPr>
            <a:t> through Q1 and Q2 2025 ($550k)</a:t>
          </a:r>
          <a:endParaRPr lang="en-US" sz="1400" kern="1200"/>
        </a:p>
      </dgm:t>
    </dgm:pt>
    <dgm:pt modelId="{31C2FBD0-96FF-43B8-BAAD-B5019429E5F3}" type="parTrans" cxnId="{9B31E537-0F55-43A7-AF82-1DF096DB5E3B}">
      <dgm:prSet/>
      <dgm:spPr/>
      <dgm:t>
        <a:bodyPr/>
        <a:lstStyle/>
        <a:p>
          <a:endParaRPr lang="en-US"/>
        </a:p>
      </dgm:t>
    </dgm:pt>
    <dgm:pt modelId="{071AC1C7-DD68-49B1-BC97-1D0B14B563B1}" type="sibTrans" cxnId="{9B31E537-0F55-43A7-AF82-1DF096DB5E3B}">
      <dgm:prSet/>
      <dgm:spPr/>
      <dgm:t>
        <a:bodyPr/>
        <a:lstStyle/>
        <a:p>
          <a:endParaRPr lang="en-US"/>
        </a:p>
      </dgm:t>
    </dgm:pt>
    <dgm:pt modelId="{9C2A6D84-87E6-42E6-936E-8607AB093AD4}">
      <dgm:prSet phldrT="[Text]" custT="1"/>
      <dgm:spPr/>
      <dgm:t>
        <a:bodyPr/>
        <a:lstStyle/>
        <a:p>
          <a:pPr rtl="0"/>
          <a:r>
            <a:rPr lang="en-US" sz="1400" b="0" i="0" u="none" kern="1200"/>
            <a:t>Establish CPAC </a:t>
          </a:r>
          <a:r>
            <a:rPr lang="en-US" sz="1400" b="0" i="0" u="none" kern="1200">
              <a:solidFill>
                <a:srgbClr val="152E4A">
                  <a:hueOff val="0"/>
                  <a:satOff val="0"/>
                  <a:lumOff val="0"/>
                  <a:alphaOff val="0"/>
                </a:srgbClr>
              </a:solidFill>
              <a:latin typeface="Calibri"/>
              <a:ea typeface="+mn-ea"/>
              <a:cs typeface="+mn-cs"/>
            </a:rPr>
            <a:t>engagement budget</a:t>
          </a:r>
          <a:r>
            <a:rPr lang="en-US" sz="1400" kern="1200">
              <a:latin typeface="Calibri"/>
              <a:ea typeface="+mn-ea"/>
              <a:cs typeface="+mn-cs"/>
            </a:rPr>
            <a:t> ($50k)</a:t>
          </a:r>
          <a:endParaRPr lang="en-US" sz="1400" kern="1200"/>
        </a:p>
      </dgm:t>
    </dgm:pt>
    <dgm:pt modelId="{AAF653BF-F052-4F54-822D-C2D94981108A}" type="parTrans" cxnId="{EFD08B32-9DE1-444A-A1DC-7BA5EE5E1D35}">
      <dgm:prSet/>
      <dgm:spPr/>
      <dgm:t>
        <a:bodyPr/>
        <a:lstStyle/>
        <a:p>
          <a:endParaRPr lang="en-US"/>
        </a:p>
      </dgm:t>
    </dgm:pt>
    <dgm:pt modelId="{8C590654-E25D-4E3C-94B2-E6E1DB428091}" type="sibTrans" cxnId="{EFD08B32-9DE1-444A-A1DC-7BA5EE5E1D35}">
      <dgm:prSet/>
      <dgm:spPr/>
      <dgm:t>
        <a:bodyPr/>
        <a:lstStyle/>
        <a:p>
          <a:endParaRPr lang="en-US"/>
        </a:p>
      </dgm:t>
    </dgm:pt>
    <dgm:pt modelId="{E0E1A1BC-6F85-405F-A77D-ACF6DAF9FEBC}" type="pres">
      <dgm:prSet presAssocID="{C3C70048-2720-411D-9D8D-F96A1EE3E87A}" presName="linear" presStyleCnt="0">
        <dgm:presLayoutVars>
          <dgm:dir/>
          <dgm:animLvl val="lvl"/>
          <dgm:resizeHandles val="exact"/>
        </dgm:presLayoutVars>
      </dgm:prSet>
      <dgm:spPr/>
    </dgm:pt>
    <dgm:pt modelId="{AC5BF4D0-E615-4D3A-A605-95DFABCDB90A}" type="pres">
      <dgm:prSet presAssocID="{C820207F-2C46-467E-98A8-59717821A6A3}" presName="parentLin" presStyleCnt="0"/>
      <dgm:spPr/>
    </dgm:pt>
    <dgm:pt modelId="{11009A85-1219-4E18-A19D-424349A24D3C}" type="pres">
      <dgm:prSet presAssocID="{C820207F-2C46-467E-98A8-59717821A6A3}" presName="parentLeftMargin" presStyleLbl="node1" presStyleIdx="0" presStyleCnt="3"/>
      <dgm:spPr/>
    </dgm:pt>
    <dgm:pt modelId="{9B2379DF-CCE2-4EBA-9A0E-EF497806E205}" type="pres">
      <dgm:prSet presAssocID="{C820207F-2C46-467E-98A8-59717821A6A3}" presName="parentText" presStyleLbl="node1" presStyleIdx="0" presStyleCnt="3">
        <dgm:presLayoutVars>
          <dgm:chMax val="0"/>
          <dgm:bulletEnabled val="1"/>
        </dgm:presLayoutVars>
      </dgm:prSet>
      <dgm:spPr/>
    </dgm:pt>
    <dgm:pt modelId="{4A975E09-6F66-4DDE-B4E3-9F11A4BDA5AF}" type="pres">
      <dgm:prSet presAssocID="{C820207F-2C46-467E-98A8-59717821A6A3}" presName="negativeSpace" presStyleCnt="0"/>
      <dgm:spPr/>
    </dgm:pt>
    <dgm:pt modelId="{C86E6E29-BDE1-43F0-9CBD-B6231D35D893}" type="pres">
      <dgm:prSet presAssocID="{C820207F-2C46-467E-98A8-59717821A6A3}" presName="childText" presStyleLbl="conFgAcc1" presStyleIdx="0" presStyleCnt="3">
        <dgm:presLayoutVars>
          <dgm:bulletEnabled val="1"/>
        </dgm:presLayoutVars>
      </dgm:prSet>
      <dgm:spPr/>
    </dgm:pt>
    <dgm:pt modelId="{6E1B3561-97EB-4BA3-8E6C-39BDFF76B0B1}" type="pres">
      <dgm:prSet presAssocID="{BA36F76E-DB0F-4974-84D0-41D7C0DC75A0}" presName="spaceBetweenRectangles" presStyleCnt="0"/>
      <dgm:spPr/>
    </dgm:pt>
    <dgm:pt modelId="{6644253A-FC6B-4568-8B62-688514EAD672}" type="pres">
      <dgm:prSet presAssocID="{F3CF06D4-016B-439B-8AB6-84CE67B88CE4}" presName="parentLin" presStyleCnt="0"/>
      <dgm:spPr/>
    </dgm:pt>
    <dgm:pt modelId="{BA6CBBD5-05D8-4EDE-A464-A7978C733207}" type="pres">
      <dgm:prSet presAssocID="{F3CF06D4-016B-439B-8AB6-84CE67B88CE4}" presName="parentLeftMargin" presStyleLbl="node1" presStyleIdx="0" presStyleCnt="3"/>
      <dgm:spPr/>
    </dgm:pt>
    <dgm:pt modelId="{5A9B9E28-334D-43CA-821A-9C120BC752DA}" type="pres">
      <dgm:prSet presAssocID="{F3CF06D4-016B-439B-8AB6-84CE67B88CE4}" presName="parentText" presStyleLbl="node1" presStyleIdx="1" presStyleCnt="3" custLinFactNeighborY="-27228">
        <dgm:presLayoutVars>
          <dgm:chMax val="0"/>
          <dgm:bulletEnabled val="1"/>
        </dgm:presLayoutVars>
      </dgm:prSet>
      <dgm:spPr/>
    </dgm:pt>
    <dgm:pt modelId="{BBAF7D5C-9DBC-4C5C-8B0F-FC334C4B1C4E}" type="pres">
      <dgm:prSet presAssocID="{F3CF06D4-016B-439B-8AB6-84CE67B88CE4}" presName="negativeSpace" presStyleCnt="0"/>
      <dgm:spPr/>
    </dgm:pt>
    <dgm:pt modelId="{A1BBD25E-212B-4FF2-91C4-9C80EBDF7FB4}" type="pres">
      <dgm:prSet presAssocID="{F3CF06D4-016B-439B-8AB6-84CE67B88CE4}" presName="childText" presStyleLbl="conFgAcc1" presStyleIdx="1" presStyleCnt="3" custLinFactY="-4017" custLinFactNeighborY="-100000">
        <dgm:presLayoutVars>
          <dgm:bulletEnabled val="1"/>
        </dgm:presLayoutVars>
      </dgm:prSet>
      <dgm:spPr/>
    </dgm:pt>
    <dgm:pt modelId="{4DC8BA13-3B38-4988-8197-5BB9D05E5540}" type="pres">
      <dgm:prSet presAssocID="{3378AEB5-EF47-4556-B223-47078906DA23}" presName="spaceBetweenRectangles" presStyleCnt="0"/>
      <dgm:spPr/>
    </dgm:pt>
    <dgm:pt modelId="{82C1E59B-04B1-4E18-AD8E-79C2CE15E8AB}" type="pres">
      <dgm:prSet presAssocID="{C392F8A7-6DD4-4241-B3D0-FDCCE346E21E}" presName="parentLin" presStyleCnt="0"/>
      <dgm:spPr/>
    </dgm:pt>
    <dgm:pt modelId="{1D04A095-DC12-40B4-A1C5-FC75653163D9}" type="pres">
      <dgm:prSet presAssocID="{C392F8A7-6DD4-4241-B3D0-FDCCE346E21E}" presName="parentLeftMargin" presStyleLbl="node1" presStyleIdx="1" presStyleCnt="3"/>
      <dgm:spPr/>
    </dgm:pt>
    <dgm:pt modelId="{558222C0-4C2E-4A50-957E-EA6594B1D5A7}" type="pres">
      <dgm:prSet presAssocID="{C392F8A7-6DD4-4241-B3D0-FDCCE346E21E}" presName="parentText" presStyleLbl="node1" presStyleIdx="2" presStyleCnt="3" custLinFactNeighborY="-38574">
        <dgm:presLayoutVars>
          <dgm:chMax val="0"/>
          <dgm:bulletEnabled val="1"/>
        </dgm:presLayoutVars>
      </dgm:prSet>
      <dgm:spPr/>
    </dgm:pt>
    <dgm:pt modelId="{81FDCF92-E0F0-411A-BEE1-9513B2B365E0}" type="pres">
      <dgm:prSet presAssocID="{C392F8A7-6DD4-4241-B3D0-FDCCE346E21E}" presName="negativeSpace" presStyleCnt="0"/>
      <dgm:spPr/>
    </dgm:pt>
    <dgm:pt modelId="{F28F1F9C-E466-417B-993E-0812F75AE143}" type="pres">
      <dgm:prSet presAssocID="{C392F8A7-6DD4-4241-B3D0-FDCCE346E21E}" presName="childText" presStyleLbl="conFgAcc1" presStyleIdx="2" presStyleCnt="3" custLinFactNeighborY="-86222">
        <dgm:presLayoutVars>
          <dgm:bulletEnabled val="1"/>
        </dgm:presLayoutVars>
      </dgm:prSet>
      <dgm:spPr/>
    </dgm:pt>
  </dgm:ptLst>
  <dgm:cxnLst>
    <dgm:cxn modelId="{7DE1C200-5BAF-49D8-8FF0-28D09952611D}" type="presOf" srcId="{9C220909-C712-402E-9E50-E6D165F4C994}" destId="{A1BBD25E-212B-4FF2-91C4-9C80EBDF7FB4}" srcOrd="0" destOrd="5" presId="urn:microsoft.com/office/officeart/2005/8/layout/list1"/>
    <dgm:cxn modelId="{8B1EB103-EFEE-4748-828D-EFB0A1E2E9B4}" type="presOf" srcId="{A3220ABA-18F4-42E2-A050-A05BA6371738}" destId="{F28F1F9C-E466-417B-993E-0812F75AE143}" srcOrd="0" destOrd="0" presId="urn:microsoft.com/office/officeart/2005/8/layout/list1"/>
    <dgm:cxn modelId="{468AB404-F0F1-4C61-BA6C-45DA7C429F7A}" srcId="{F3CF06D4-016B-439B-8AB6-84CE67B88CE4}" destId="{3D6EDCD4-CFB5-4C04-9442-96A10BD13ACC}" srcOrd="4" destOrd="0" parTransId="{267150D6-FE34-44CF-B986-6B6BCA0D192A}" sibTransId="{2763BDF2-F825-4210-9DD2-EE74264EAD49}"/>
    <dgm:cxn modelId="{55AA9F08-19C4-4F09-99A6-20FC7C174CFC}" type="presOf" srcId="{C392F8A7-6DD4-4241-B3D0-FDCCE346E21E}" destId="{558222C0-4C2E-4A50-957E-EA6594B1D5A7}" srcOrd="1" destOrd="0" presId="urn:microsoft.com/office/officeart/2005/8/layout/list1"/>
    <dgm:cxn modelId="{63FA5A09-D36C-4CD1-A102-CE193B282FB5}" srcId="{C820207F-2C46-467E-98A8-59717821A6A3}" destId="{AEA7AEA7-942B-4AFD-9E70-69DA38B22856}" srcOrd="0" destOrd="0" parTransId="{5D950B45-4072-44CE-BD3F-3692B9812276}" sibTransId="{6E0AD657-DE80-4E61-A177-C4D73B04E58C}"/>
    <dgm:cxn modelId="{92FBC612-825D-4F47-B3F0-97B4AB7FCE9C}" type="presOf" srcId="{C820207F-2C46-467E-98A8-59717821A6A3}" destId="{11009A85-1219-4E18-A19D-424349A24D3C}" srcOrd="0" destOrd="0" presId="urn:microsoft.com/office/officeart/2005/8/layout/list1"/>
    <dgm:cxn modelId="{51182717-2FDD-4925-AA4B-84645F8FB7B2}" srcId="{C820207F-2C46-467E-98A8-59717821A6A3}" destId="{1A88FC57-77DF-405C-9702-102FC48FEEFC}" srcOrd="1" destOrd="0" parTransId="{18603D4A-4C85-4FE1-A754-C825B6DDB032}" sibTransId="{7011F8C4-3C51-40F9-9CE0-3898C062B3A1}"/>
    <dgm:cxn modelId="{5CFB9A1A-4FC6-464B-981D-393E9A672C6F}" type="presOf" srcId="{F8F5D9FD-DFEC-4109-B448-E260692236C3}" destId="{A1BBD25E-212B-4FF2-91C4-9C80EBDF7FB4}" srcOrd="0" destOrd="3" presId="urn:microsoft.com/office/officeart/2005/8/layout/list1"/>
    <dgm:cxn modelId="{10D9A221-6971-4860-BDE8-968391A1CC89}" srcId="{C3C70048-2720-411D-9D8D-F96A1EE3E87A}" destId="{C392F8A7-6DD4-4241-B3D0-FDCCE346E21E}" srcOrd="2" destOrd="0" parTransId="{205492E3-FDDE-416E-99AD-7603E146FAD5}" sibTransId="{0CB5E5C1-0846-4EAD-94E4-A93B7D3D4899}"/>
    <dgm:cxn modelId="{9D06332C-3307-4677-90F7-D2159170556D}" type="presOf" srcId="{F3CF06D4-016B-439B-8AB6-84CE67B88CE4}" destId="{5A9B9E28-334D-43CA-821A-9C120BC752DA}" srcOrd="1" destOrd="0" presId="urn:microsoft.com/office/officeart/2005/8/layout/list1"/>
    <dgm:cxn modelId="{EFD08B32-9DE1-444A-A1DC-7BA5EE5E1D35}" srcId="{F3CF06D4-016B-439B-8AB6-84CE67B88CE4}" destId="{9C2A6D84-87E6-42E6-936E-8607AB093AD4}" srcOrd="2" destOrd="0" parTransId="{AAF653BF-F052-4F54-822D-C2D94981108A}" sibTransId="{8C590654-E25D-4E3C-94B2-E6E1DB428091}"/>
    <dgm:cxn modelId="{29D34835-9CC9-4477-91EA-BBAAE1C87EBB}" type="presOf" srcId="{C3C70048-2720-411D-9D8D-F96A1EE3E87A}" destId="{E0E1A1BC-6F85-405F-A77D-ACF6DAF9FEBC}" srcOrd="0" destOrd="0" presId="urn:microsoft.com/office/officeart/2005/8/layout/list1"/>
    <dgm:cxn modelId="{9B31E537-0F55-43A7-AF82-1DF096DB5E3B}" srcId="{F3CF06D4-016B-439B-8AB6-84CE67B88CE4}" destId="{FBFE3B3E-D31C-4E90-9C88-D3C41C35D992}" srcOrd="1" destOrd="0" parTransId="{31C2FBD0-96FF-43B8-BAAD-B5019429E5F3}" sibTransId="{071AC1C7-DD68-49B1-BC97-1D0B14B563B1}"/>
    <dgm:cxn modelId="{3E191B3B-0E00-43A8-8888-BFCF8CD5B64F}" srcId="{F3CF06D4-016B-439B-8AB6-84CE67B88CE4}" destId="{03EBAE68-76CD-4793-B9EC-9C6789C4F02F}" srcOrd="0" destOrd="0" parTransId="{CE86B7E3-ED31-4D3C-AB1E-6757178203DE}" sibTransId="{2FF1EA32-B6CF-44BC-954D-802F9ECAC07A}"/>
    <dgm:cxn modelId="{70D3323D-5192-4590-9D35-F2182E63597A}" srcId="{C3C70048-2720-411D-9D8D-F96A1EE3E87A}" destId="{F3CF06D4-016B-439B-8AB6-84CE67B88CE4}" srcOrd="1" destOrd="0" parTransId="{443D2A2E-CFC1-4BDE-AD2E-CAC1F1AD50AF}" sibTransId="{3378AEB5-EF47-4556-B223-47078906DA23}"/>
    <dgm:cxn modelId="{461F0E64-B55A-4275-8CE3-5F348E62F86C}" type="presOf" srcId="{F3CF06D4-016B-439B-8AB6-84CE67B88CE4}" destId="{BA6CBBD5-05D8-4EDE-A464-A7978C733207}" srcOrd="0" destOrd="0" presId="urn:microsoft.com/office/officeart/2005/8/layout/list1"/>
    <dgm:cxn modelId="{2267E04A-2A6B-4EBB-94DE-DDEEDB54E38C}" type="presOf" srcId="{10E4326E-742E-4292-A189-271BFFBF3144}" destId="{C86E6E29-BDE1-43F0-9CBD-B6231D35D893}" srcOrd="0" destOrd="2" presId="urn:microsoft.com/office/officeart/2005/8/layout/list1"/>
    <dgm:cxn modelId="{91ABF44B-474E-4AED-9A0C-076D91DFDD03}" type="presOf" srcId="{03EBAE68-76CD-4793-B9EC-9C6789C4F02F}" destId="{A1BBD25E-212B-4FF2-91C4-9C80EBDF7FB4}" srcOrd="0" destOrd="0" presId="urn:microsoft.com/office/officeart/2005/8/layout/list1"/>
    <dgm:cxn modelId="{1BC0654C-11A1-428F-9B12-7AE96932CBB6}" type="presOf" srcId="{FBFE3B3E-D31C-4E90-9C88-D3C41C35D992}" destId="{A1BBD25E-212B-4FF2-91C4-9C80EBDF7FB4}" srcOrd="0" destOrd="1" presId="urn:microsoft.com/office/officeart/2005/8/layout/list1"/>
    <dgm:cxn modelId="{0015E97A-B462-4129-9296-450298DE1141}" srcId="{C3C70048-2720-411D-9D8D-F96A1EE3E87A}" destId="{C820207F-2C46-467E-98A8-59717821A6A3}" srcOrd="0" destOrd="0" parTransId="{1B13D1CF-FE9E-4DE9-B0C9-2DFA6E3CA037}" sibTransId="{BA36F76E-DB0F-4974-84D0-41D7C0DC75A0}"/>
    <dgm:cxn modelId="{DAEDD97E-C58C-45ED-AF5F-7A6C1DA1DE0D}" type="presOf" srcId="{C392F8A7-6DD4-4241-B3D0-FDCCE346E21E}" destId="{1D04A095-DC12-40B4-A1C5-FC75653163D9}" srcOrd="0" destOrd="0" presId="urn:microsoft.com/office/officeart/2005/8/layout/list1"/>
    <dgm:cxn modelId="{B7FFF57E-501E-4E69-BE59-BE4DEE57B3B7}" srcId="{C392F8A7-6DD4-4241-B3D0-FDCCE346E21E}" destId="{A3220ABA-18F4-42E2-A050-A05BA6371738}" srcOrd="0" destOrd="0" parTransId="{73A76F7A-DF68-42E4-BC0B-34B21BEF1C26}" sibTransId="{989CB5ED-AA84-494D-9CE0-C1ADBDBF8625}"/>
    <dgm:cxn modelId="{A20F5783-206D-484E-BE4E-ACCE64FEECAC}" srcId="{C820207F-2C46-467E-98A8-59717821A6A3}" destId="{10E4326E-742E-4292-A189-271BFFBF3144}" srcOrd="2" destOrd="0" parTransId="{DE64E938-C0C1-4703-86B1-AFC963912EC3}" sibTransId="{99C314BE-9877-483B-8A30-C0472C562648}"/>
    <dgm:cxn modelId="{6D4F8484-3244-47E3-A987-BC7C26AB375D}" type="presOf" srcId="{2706FA69-0FF5-4E94-B3D1-60A5424C5990}" destId="{C86E6E29-BDE1-43F0-9CBD-B6231D35D893}" srcOrd="0" destOrd="3" presId="urn:microsoft.com/office/officeart/2005/8/layout/list1"/>
    <dgm:cxn modelId="{D3C3478A-4987-46F8-AE0F-11C8CA74F2C6}" srcId="{F3CF06D4-016B-439B-8AB6-84CE67B88CE4}" destId="{F8F5D9FD-DFEC-4109-B448-E260692236C3}" srcOrd="3" destOrd="0" parTransId="{39703D9F-4CB4-4CB0-BBDC-5AB3DBDC1B26}" sibTransId="{7CAE4680-D3C3-4A05-98EA-260078572F0D}"/>
    <dgm:cxn modelId="{08BC4D94-7327-448C-8F6B-D479346B3AC9}" srcId="{F3CF06D4-016B-439B-8AB6-84CE67B88CE4}" destId="{586BF464-EDE1-4510-BA1A-2FC800D9A1C6}" srcOrd="6" destOrd="0" parTransId="{7E840E73-5B67-4022-819C-6BFB898363E6}" sibTransId="{E018AED4-620A-46AD-84BE-55A2B934D5C0}"/>
    <dgm:cxn modelId="{974D5D99-78DD-4E92-965F-B162489773AE}" srcId="{C820207F-2C46-467E-98A8-59717821A6A3}" destId="{2706FA69-0FF5-4E94-B3D1-60A5424C5990}" srcOrd="3" destOrd="0" parTransId="{7B5FAECA-8482-4076-90CF-47FB3F72BC63}" sibTransId="{F3D44E2F-9E2C-4998-BE7E-5E5BCAEC6821}"/>
    <dgm:cxn modelId="{303690C3-0D38-48C8-B219-C6FC06FE8C52}" type="presOf" srcId="{586BF464-EDE1-4510-BA1A-2FC800D9A1C6}" destId="{A1BBD25E-212B-4FF2-91C4-9C80EBDF7FB4}" srcOrd="0" destOrd="6" presId="urn:microsoft.com/office/officeart/2005/8/layout/list1"/>
    <dgm:cxn modelId="{D99E7BC5-40EA-4D04-ACD5-8C366012296F}" srcId="{F3CF06D4-016B-439B-8AB6-84CE67B88CE4}" destId="{9C220909-C712-402E-9E50-E6D165F4C994}" srcOrd="5" destOrd="0" parTransId="{F4E37A44-3739-4DC3-AAF0-D465F2D92E6C}" sibTransId="{4301ACC1-C865-4651-B8B1-24D18B544CDC}"/>
    <dgm:cxn modelId="{2AD034CF-8DDF-4010-883C-6908E837DF6C}" type="presOf" srcId="{1A88FC57-77DF-405C-9702-102FC48FEEFC}" destId="{C86E6E29-BDE1-43F0-9CBD-B6231D35D893}" srcOrd="0" destOrd="1" presId="urn:microsoft.com/office/officeart/2005/8/layout/list1"/>
    <dgm:cxn modelId="{B37267D0-DEA0-46F4-8666-837981DB4DCA}" type="presOf" srcId="{3D6EDCD4-CFB5-4C04-9442-96A10BD13ACC}" destId="{A1BBD25E-212B-4FF2-91C4-9C80EBDF7FB4}" srcOrd="0" destOrd="4" presId="urn:microsoft.com/office/officeart/2005/8/layout/list1"/>
    <dgm:cxn modelId="{1A72ADD7-B4D4-4224-BA20-70EEF41A302E}" type="presOf" srcId="{D0E689DD-7FB6-4908-8B52-FA871544C44E}" destId="{A1BBD25E-212B-4FF2-91C4-9C80EBDF7FB4}" srcOrd="0" destOrd="7" presId="urn:microsoft.com/office/officeart/2005/8/layout/list1"/>
    <dgm:cxn modelId="{C226EDE0-C447-4080-89E4-DE0A597A5388}" type="presOf" srcId="{9C2A6D84-87E6-42E6-936E-8607AB093AD4}" destId="{A1BBD25E-212B-4FF2-91C4-9C80EBDF7FB4}" srcOrd="0" destOrd="2" presId="urn:microsoft.com/office/officeart/2005/8/layout/list1"/>
    <dgm:cxn modelId="{B7E64FE8-CFB2-4DA2-83F5-C6AA1BC5B6D9}" srcId="{F3CF06D4-016B-439B-8AB6-84CE67B88CE4}" destId="{D0E689DD-7FB6-4908-8B52-FA871544C44E}" srcOrd="7" destOrd="0" parTransId="{D9D4BDD1-B497-471A-A552-44F1A71192FA}" sibTransId="{1E7605F1-063C-45B7-B6CC-E6BFF0EB19CE}"/>
    <dgm:cxn modelId="{43B3D9ED-D9F0-4F51-9DDB-18636AB03EF5}" type="presOf" srcId="{AEA7AEA7-942B-4AFD-9E70-69DA38B22856}" destId="{C86E6E29-BDE1-43F0-9CBD-B6231D35D893}" srcOrd="0" destOrd="0" presId="urn:microsoft.com/office/officeart/2005/8/layout/list1"/>
    <dgm:cxn modelId="{A4D938F0-6D79-4FBA-80E0-7C0D0A6C477F}" type="presOf" srcId="{C820207F-2C46-467E-98A8-59717821A6A3}" destId="{9B2379DF-CCE2-4EBA-9A0E-EF497806E205}" srcOrd="1" destOrd="0" presId="urn:microsoft.com/office/officeart/2005/8/layout/list1"/>
    <dgm:cxn modelId="{4FC2E938-893D-49D5-9E2D-5C5062B2620A}" type="presParOf" srcId="{E0E1A1BC-6F85-405F-A77D-ACF6DAF9FEBC}" destId="{AC5BF4D0-E615-4D3A-A605-95DFABCDB90A}" srcOrd="0" destOrd="0" presId="urn:microsoft.com/office/officeart/2005/8/layout/list1"/>
    <dgm:cxn modelId="{A5AE4DF4-0B5E-4DBC-9BAF-7C80EAA82449}" type="presParOf" srcId="{AC5BF4D0-E615-4D3A-A605-95DFABCDB90A}" destId="{11009A85-1219-4E18-A19D-424349A24D3C}" srcOrd="0" destOrd="0" presId="urn:microsoft.com/office/officeart/2005/8/layout/list1"/>
    <dgm:cxn modelId="{4F1FEC87-0E3A-4665-834C-37FA0A5F054F}" type="presParOf" srcId="{AC5BF4D0-E615-4D3A-A605-95DFABCDB90A}" destId="{9B2379DF-CCE2-4EBA-9A0E-EF497806E205}" srcOrd="1" destOrd="0" presId="urn:microsoft.com/office/officeart/2005/8/layout/list1"/>
    <dgm:cxn modelId="{BE2FD2B6-91CA-4D5A-A658-C7D2182C6A97}" type="presParOf" srcId="{E0E1A1BC-6F85-405F-A77D-ACF6DAF9FEBC}" destId="{4A975E09-6F66-4DDE-B4E3-9F11A4BDA5AF}" srcOrd="1" destOrd="0" presId="urn:microsoft.com/office/officeart/2005/8/layout/list1"/>
    <dgm:cxn modelId="{38CE1000-8527-4BB9-AC5F-D020A93C87F6}" type="presParOf" srcId="{E0E1A1BC-6F85-405F-A77D-ACF6DAF9FEBC}" destId="{C86E6E29-BDE1-43F0-9CBD-B6231D35D893}" srcOrd="2" destOrd="0" presId="urn:microsoft.com/office/officeart/2005/8/layout/list1"/>
    <dgm:cxn modelId="{1C76BBE2-F44B-4AB8-8A77-0F50D3C42CC0}" type="presParOf" srcId="{E0E1A1BC-6F85-405F-A77D-ACF6DAF9FEBC}" destId="{6E1B3561-97EB-4BA3-8E6C-39BDFF76B0B1}" srcOrd="3" destOrd="0" presId="urn:microsoft.com/office/officeart/2005/8/layout/list1"/>
    <dgm:cxn modelId="{BA1436A8-5A6E-463A-BBA7-CF9F839332CF}" type="presParOf" srcId="{E0E1A1BC-6F85-405F-A77D-ACF6DAF9FEBC}" destId="{6644253A-FC6B-4568-8B62-688514EAD672}" srcOrd="4" destOrd="0" presId="urn:microsoft.com/office/officeart/2005/8/layout/list1"/>
    <dgm:cxn modelId="{CA4987A9-988C-463B-8E8C-643A1A9DF412}" type="presParOf" srcId="{6644253A-FC6B-4568-8B62-688514EAD672}" destId="{BA6CBBD5-05D8-4EDE-A464-A7978C733207}" srcOrd="0" destOrd="0" presId="urn:microsoft.com/office/officeart/2005/8/layout/list1"/>
    <dgm:cxn modelId="{0E99EA98-303E-4234-8236-8B69002AF2E0}" type="presParOf" srcId="{6644253A-FC6B-4568-8B62-688514EAD672}" destId="{5A9B9E28-334D-43CA-821A-9C120BC752DA}" srcOrd="1" destOrd="0" presId="urn:microsoft.com/office/officeart/2005/8/layout/list1"/>
    <dgm:cxn modelId="{B34C46DD-82CC-464E-ADBA-58FBEF2743D2}" type="presParOf" srcId="{E0E1A1BC-6F85-405F-A77D-ACF6DAF9FEBC}" destId="{BBAF7D5C-9DBC-4C5C-8B0F-FC334C4B1C4E}" srcOrd="5" destOrd="0" presId="urn:microsoft.com/office/officeart/2005/8/layout/list1"/>
    <dgm:cxn modelId="{ECA205BC-3578-4C35-9902-A09FCC3C7BD8}" type="presParOf" srcId="{E0E1A1BC-6F85-405F-A77D-ACF6DAF9FEBC}" destId="{A1BBD25E-212B-4FF2-91C4-9C80EBDF7FB4}" srcOrd="6" destOrd="0" presId="urn:microsoft.com/office/officeart/2005/8/layout/list1"/>
    <dgm:cxn modelId="{F499D448-A189-46FA-90D6-0698CA081844}" type="presParOf" srcId="{E0E1A1BC-6F85-405F-A77D-ACF6DAF9FEBC}" destId="{4DC8BA13-3B38-4988-8197-5BB9D05E5540}" srcOrd="7" destOrd="0" presId="urn:microsoft.com/office/officeart/2005/8/layout/list1"/>
    <dgm:cxn modelId="{5FA56E61-E692-490F-8804-7D3D73301A70}" type="presParOf" srcId="{E0E1A1BC-6F85-405F-A77D-ACF6DAF9FEBC}" destId="{82C1E59B-04B1-4E18-AD8E-79C2CE15E8AB}" srcOrd="8" destOrd="0" presId="urn:microsoft.com/office/officeart/2005/8/layout/list1"/>
    <dgm:cxn modelId="{FDF29DEE-2A13-42FA-BD5B-525B88343523}" type="presParOf" srcId="{82C1E59B-04B1-4E18-AD8E-79C2CE15E8AB}" destId="{1D04A095-DC12-40B4-A1C5-FC75653163D9}" srcOrd="0" destOrd="0" presId="urn:microsoft.com/office/officeart/2005/8/layout/list1"/>
    <dgm:cxn modelId="{14FB98D0-FE69-425F-9D42-2DCF262FCEE5}" type="presParOf" srcId="{82C1E59B-04B1-4E18-AD8E-79C2CE15E8AB}" destId="{558222C0-4C2E-4A50-957E-EA6594B1D5A7}" srcOrd="1" destOrd="0" presId="urn:microsoft.com/office/officeart/2005/8/layout/list1"/>
    <dgm:cxn modelId="{5FD086CE-723C-499A-BD1A-D1B4EE40BA1A}" type="presParOf" srcId="{E0E1A1BC-6F85-405F-A77D-ACF6DAF9FEBC}" destId="{81FDCF92-E0F0-411A-BEE1-9513B2B365E0}" srcOrd="9" destOrd="0" presId="urn:microsoft.com/office/officeart/2005/8/layout/list1"/>
    <dgm:cxn modelId="{1599BD30-AD57-4CFE-B254-FEF60D67663A}" type="presParOf" srcId="{E0E1A1BC-6F85-405F-A77D-ACF6DAF9FEBC}" destId="{F28F1F9C-E466-417B-993E-0812F75AE14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E2F17-A100-4B97-AEEE-7F89A93543B8}">
      <dsp:nvSpPr>
        <dsp:cNvPr id="0" name=""/>
        <dsp:cNvSpPr/>
      </dsp:nvSpPr>
      <dsp:spPr>
        <a:xfrm>
          <a:off x="0" y="2175669"/>
          <a:ext cx="10515600" cy="0"/>
        </a:xfrm>
        <a:prstGeom prst="line">
          <a:avLst/>
        </a:prstGeom>
        <a:solidFill>
          <a:schemeClr val="lt1">
            <a:alpha val="90000"/>
            <a:hueOff val="0"/>
            <a:satOff val="0"/>
            <a:lumOff val="0"/>
            <a:alphaOff val="0"/>
          </a:schemeClr>
        </a:solidFill>
        <a:ln w="19050" cap="flat" cmpd="sng" algn="ctr">
          <a:solidFill>
            <a:schemeClr val="accent6">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2827BC3-A6D1-4B8D-92AA-64F94A12415B}">
      <dsp:nvSpPr>
        <dsp:cNvPr id="0" name=""/>
        <dsp:cNvSpPr/>
      </dsp:nvSpPr>
      <dsp:spPr>
        <a:xfrm rot="8100000">
          <a:off x="71054" y="501694"/>
          <a:ext cx="319418" cy="31941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DF5BDF-6B15-4093-A74A-6349B48F1241}">
      <dsp:nvSpPr>
        <dsp:cNvPr id="0" name=""/>
        <dsp:cNvSpPr/>
      </dsp:nvSpPr>
      <dsp:spPr>
        <a:xfrm>
          <a:off x="106538"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5E8B2C9-9275-4F2D-B43A-AEE684C0C06C}">
      <dsp:nvSpPr>
        <dsp:cNvPr id="0" name=""/>
        <dsp:cNvSpPr/>
      </dsp:nvSpPr>
      <dsp:spPr>
        <a:xfrm>
          <a:off x="456626"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Public Works, Environmental Services, Tacoma Public Utilities</a:t>
          </a:r>
        </a:p>
      </dsp:txBody>
      <dsp:txXfrm>
        <a:off x="456626" y="887672"/>
        <a:ext cx="2182375" cy="1287996"/>
      </dsp:txXfrm>
    </dsp:sp>
    <dsp:sp modelId="{3E4EF20B-2017-43B1-9B0B-B871E43D8DD1}">
      <dsp:nvSpPr>
        <dsp:cNvPr id="0" name=""/>
        <dsp:cNvSpPr/>
      </dsp:nvSpPr>
      <dsp:spPr>
        <a:xfrm>
          <a:off x="456626"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8 Oct.</a:t>
          </a:r>
        </a:p>
      </dsp:txBody>
      <dsp:txXfrm>
        <a:off x="456626" y="435133"/>
        <a:ext cx="2182375" cy="452539"/>
      </dsp:txXfrm>
    </dsp:sp>
    <dsp:sp modelId="{1B1EE5C2-8A0E-4544-A42F-08CEF23A7930}">
      <dsp:nvSpPr>
        <dsp:cNvPr id="0" name=""/>
        <dsp:cNvSpPr/>
      </dsp:nvSpPr>
      <dsp:spPr>
        <a:xfrm>
          <a:off x="230763" y="887672"/>
          <a:ext cx="0" cy="128799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A9508CF-0F2C-4698-89DF-EFEA921E38B2}">
      <dsp:nvSpPr>
        <dsp:cNvPr id="0" name=""/>
        <dsp:cNvSpPr/>
      </dsp:nvSpPr>
      <dsp:spPr>
        <a:xfrm>
          <a:off x="190514" y="2134940"/>
          <a:ext cx="81310" cy="81457"/>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38027B-4AF7-42D7-9ADC-17DF56BD4598}">
      <dsp:nvSpPr>
        <dsp:cNvPr id="0" name=""/>
        <dsp:cNvSpPr/>
      </dsp:nvSpPr>
      <dsp:spPr>
        <a:xfrm rot="18900000">
          <a:off x="1383003" y="3530225"/>
          <a:ext cx="319418" cy="31941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857917-EBCD-4D72-A542-7CF333CB09A5}">
      <dsp:nvSpPr>
        <dsp:cNvPr id="0" name=""/>
        <dsp:cNvSpPr/>
      </dsp:nvSpPr>
      <dsp:spPr>
        <a:xfrm>
          <a:off x="1418488" y="3565709"/>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590DBD3-74B9-4711-ACF4-48B2A76A0ECE}">
      <dsp:nvSpPr>
        <dsp:cNvPr id="0" name=""/>
        <dsp:cNvSpPr/>
      </dsp:nvSpPr>
      <dsp:spPr>
        <a:xfrm>
          <a:off x="1768576" y="2175669"/>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Police and Fire</a:t>
          </a:r>
        </a:p>
      </dsp:txBody>
      <dsp:txXfrm>
        <a:off x="1768576" y="2175669"/>
        <a:ext cx="2182375" cy="1287996"/>
      </dsp:txXfrm>
    </dsp:sp>
    <dsp:sp modelId="{D6ACB211-BF52-40AE-AD9B-141F5A14DA36}">
      <dsp:nvSpPr>
        <dsp:cNvPr id="0" name=""/>
        <dsp:cNvSpPr/>
      </dsp:nvSpPr>
      <dsp:spPr>
        <a:xfrm>
          <a:off x="1768576" y="3463665"/>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15 Oct.</a:t>
          </a:r>
        </a:p>
      </dsp:txBody>
      <dsp:txXfrm>
        <a:off x="1768576" y="3463665"/>
        <a:ext cx="2182375" cy="452539"/>
      </dsp:txXfrm>
    </dsp:sp>
    <dsp:sp modelId="{4CDFCABE-736A-473D-BA27-259D9295BF81}">
      <dsp:nvSpPr>
        <dsp:cNvPr id="0" name=""/>
        <dsp:cNvSpPr/>
      </dsp:nvSpPr>
      <dsp:spPr>
        <a:xfrm>
          <a:off x="1542713" y="2175669"/>
          <a:ext cx="0" cy="128799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A9F90D6-34D8-45D8-AA59-83A92B9F10EF}">
      <dsp:nvSpPr>
        <dsp:cNvPr id="0" name=""/>
        <dsp:cNvSpPr/>
      </dsp:nvSpPr>
      <dsp:spPr>
        <a:xfrm>
          <a:off x="1502464" y="2134940"/>
          <a:ext cx="81310" cy="81457"/>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B3B11-F707-48E2-86E5-BC8F1C2146EF}">
      <dsp:nvSpPr>
        <dsp:cNvPr id="0" name=""/>
        <dsp:cNvSpPr/>
      </dsp:nvSpPr>
      <dsp:spPr>
        <a:xfrm rot="8100000">
          <a:off x="2694953" y="501694"/>
          <a:ext cx="319418" cy="31941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0162F-39AA-4E3B-A9F2-0B1271ABFD49}">
      <dsp:nvSpPr>
        <dsp:cNvPr id="0" name=""/>
        <dsp:cNvSpPr/>
      </dsp:nvSpPr>
      <dsp:spPr>
        <a:xfrm>
          <a:off x="2730438"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7E4C0A2-FEE2-4E64-BC2D-3A60FF36558F}">
      <dsp:nvSpPr>
        <dsp:cNvPr id="0" name=""/>
        <dsp:cNvSpPr/>
      </dsp:nvSpPr>
      <dsp:spPr>
        <a:xfrm>
          <a:off x="3080525"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Neighborhood &amp; Community Services, Community &amp; Economic Development, Planning and Development Services</a:t>
          </a:r>
        </a:p>
      </dsp:txBody>
      <dsp:txXfrm>
        <a:off x="3080525" y="887672"/>
        <a:ext cx="2182375" cy="1287996"/>
      </dsp:txXfrm>
    </dsp:sp>
    <dsp:sp modelId="{42DBFDC0-DCF7-4439-8945-0AD7EA8C3852}">
      <dsp:nvSpPr>
        <dsp:cNvPr id="0" name=""/>
        <dsp:cNvSpPr/>
      </dsp:nvSpPr>
      <dsp:spPr>
        <a:xfrm>
          <a:off x="3080525"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22 Oct.</a:t>
          </a:r>
        </a:p>
      </dsp:txBody>
      <dsp:txXfrm>
        <a:off x="3080525" y="435133"/>
        <a:ext cx="2182375" cy="452539"/>
      </dsp:txXfrm>
    </dsp:sp>
    <dsp:sp modelId="{6959916E-E3E0-4F46-BD07-39CD9990C96E}">
      <dsp:nvSpPr>
        <dsp:cNvPr id="0" name=""/>
        <dsp:cNvSpPr/>
      </dsp:nvSpPr>
      <dsp:spPr>
        <a:xfrm>
          <a:off x="2854662" y="887672"/>
          <a:ext cx="0" cy="128799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2C91933-8F71-4D4C-B228-708EC0278AFD}">
      <dsp:nvSpPr>
        <dsp:cNvPr id="0" name=""/>
        <dsp:cNvSpPr/>
      </dsp:nvSpPr>
      <dsp:spPr>
        <a:xfrm>
          <a:off x="2814413" y="2134940"/>
          <a:ext cx="81310" cy="81457"/>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829FA-AAF4-49B7-A61B-30EAE1DF598E}">
      <dsp:nvSpPr>
        <dsp:cNvPr id="0" name=""/>
        <dsp:cNvSpPr/>
      </dsp:nvSpPr>
      <dsp:spPr>
        <a:xfrm rot="18900000">
          <a:off x="4006903" y="3530225"/>
          <a:ext cx="319418" cy="31941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D359BA-1F9D-4E08-9754-4C50F4BA8D10}">
      <dsp:nvSpPr>
        <dsp:cNvPr id="0" name=""/>
        <dsp:cNvSpPr/>
      </dsp:nvSpPr>
      <dsp:spPr>
        <a:xfrm>
          <a:off x="4042387" y="3565709"/>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DE4B057-D335-4321-81D0-D2A1E9C4EBDB}">
      <dsp:nvSpPr>
        <dsp:cNvPr id="0" name=""/>
        <dsp:cNvSpPr/>
      </dsp:nvSpPr>
      <dsp:spPr>
        <a:xfrm>
          <a:off x="4392475" y="2175669"/>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TVE &amp; Internal Services </a:t>
          </a:r>
        </a:p>
        <a:p>
          <a:pPr marL="0" lvl="0" indent="0" algn="l" defTabSz="666750">
            <a:lnSpc>
              <a:spcPct val="90000"/>
            </a:lnSpc>
            <a:spcBef>
              <a:spcPct val="0"/>
            </a:spcBef>
            <a:spcAft>
              <a:spcPct val="35000"/>
            </a:spcAft>
            <a:buNone/>
          </a:pPr>
          <a:r>
            <a:rPr lang="en-US" sz="1500" kern="1200"/>
            <a:t>First Public Hearing</a:t>
          </a:r>
        </a:p>
      </dsp:txBody>
      <dsp:txXfrm>
        <a:off x="4392475" y="2175669"/>
        <a:ext cx="2182375" cy="1287996"/>
      </dsp:txXfrm>
    </dsp:sp>
    <dsp:sp modelId="{478F167F-0796-47F6-A316-3A02B19972E7}">
      <dsp:nvSpPr>
        <dsp:cNvPr id="0" name=""/>
        <dsp:cNvSpPr/>
      </dsp:nvSpPr>
      <dsp:spPr>
        <a:xfrm>
          <a:off x="4392475" y="3463665"/>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29 Oct.</a:t>
          </a:r>
        </a:p>
      </dsp:txBody>
      <dsp:txXfrm>
        <a:off x="4392475" y="3463665"/>
        <a:ext cx="2182375" cy="452539"/>
      </dsp:txXfrm>
    </dsp:sp>
    <dsp:sp modelId="{A054B35F-DE0F-4E9A-B6C0-3E782BC19F71}">
      <dsp:nvSpPr>
        <dsp:cNvPr id="0" name=""/>
        <dsp:cNvSpPr/>
      </dsp:nvSpPr>
      <dsp:spPr>
        <a:xfrm>
          <a:off x="4166612" y="2175669"/>
          <a:ext cx="0" cy="128799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35A3DD4-4D33-4CC5-A939-65A041B9285D}">
      <dsp:nvSpPr>
        <dsp:cNvPr id="0" name=""/>
        <dsp:cNvSpPr/>
      </dsp:nvSpPr>
      <dsp:spPr>
        <a:xfrm>
          <a:off x="4126363" y="2134940"/>
          <a:ext cx="81310" cy="81457"/>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00798-7970-433A-AD51-637C052123EE}">
      <dsp:nvSpPr>
        <dsp:cNvPr id="0" name=""/>
        <dsp:cNvSpPr/>
      </dsp:nvSpPr>
      <dsp:spPr>
        <a:xfrm rot="8100000">
          <a:off x="5318852" y="501694"/>
          <a:ext cx="319418" cy="31941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B4C5BD-2835-403F-81F3-B86E6CBA22FC}">
      <dsp:nvSpPr>
        <dsp:cNvPr id="0" name=""/>
        <dsp:cNvSpPr/>
      </dsp:nvSpPr>
      <dsp:spPr>
        <a:xfrm>
          <a:off x="5354337"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B8E0FF-6E39-4ACA-9EDC-1CD703D393FB}">
      <dsp:nvSpPr>
        <dsp:cNvPr id="0" name=""/>
        <dsp:cNvSpPr/>
      </dsp:nvSpPr>
      <dsp:spPr>
        <a:xfrm>
          <a:off x="5704424"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Special Council Meeting</a:t>
          </a:r>
        </a:p>
      </dsp:txBody>
      <dsp:txXfrm>
        <a:off x="5704424" y="887672"/>
        <a:ext cx="2182375" cy="1287996"/>
      </dsp:txXfrm>
    </dsp:sp>
    <dsp:sp modelId="{C9AA749F-66F2-403F-AC46-2BA4AB65C0EC}">
      <dsp:nvSpPr>
        <dsp:cNvPr id="0" name=""/>
        <dsp:cNvSpPr/>
      </dsp:nvSpPr>
      <dsp:spPr>
        <a:xfrm>
          <a:off x="5704424"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8 Nov.</a:t>
          </a:r>
        </a:p>
      </dsp:txBody>
      <dsp:txXfrm>
        <a:off x="5704424" y="435133"/>
        <a:ext cx="2182375" cy="452539"/>
      </dsp:txXfrm>
    </dsp:sp>
    <dsp:sp modelId="{01BA5ED9-7EEF-448F-81C8-BD5DB8F6B94A}">
      <dsp:nvSpPr>
        <dsp:cNvPr id="0" name=""/>
        <dsp:cNvSpPr/>
      </dsp:nvSpPr>
      <dsp:spPr>
        <a:xfrm>
          <a:off x="5478561" y="887672"/>
          <a:ext cx="0" cy="128799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81C25DA-CC11-45D2-83E0-80B699F2A8F4}">
      <dsp:nvSpPr>
        <dsp:cNvPr id="0" name=""/>
        <dsp:cNvSpPr/>
      </dsp:nvSpPr>
      <dsp:spPr>
        <a:xfrm>
          <a:off x="5438313" y="2134940"/>
          <a:ext cx="81310" cy="81457"/>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3C775-F53B-4BFB-AEF4-831BCCBE913C}">
      <dsp:nvSpPr>
        <dsp:cNvPr id="0" name=""/>
        <dsp:cNvSpPr/>
      </dsp:nvSpPr>
      <dsp:spPr>
        <a:xfrm rot="18900000">
          <a:off x="6630802" y="3530225"/>
          <a:ext cx="319418" cy="31941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73F0A4-0EB3-40C0-8239-6C693A9B1325}">
      <dsp:nvSpPr>
        <dsp:cNvPr id="0" name=""/>
        <dsp:cNvSpPr/>
      </dsp:nvSpPr>
      <dsp:spPr>
        <a:xfrm>
          <a:off x="6666286" y="3565709"/>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21CEB0-A9D0-4888-AA96-46C63772DC79}">
      <dsp:nvSpPr>
        <dsp:cNvPr id="0" name=""/>
        <dsp:cNvSpPr/>
      </dsp:nvSpPr>
      <dsp:spPr>
        <a:xfrm>
          <a:off x="7016374" y="2175669"/>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a:t>Second Public Hearing</a:t>
          </a:r>
        </a:p>
        <a:p>
          <a:pPr marL="0" lvl="0" indent="0" algn="l" defTabSz="666750">
            <a:lnSpc>
              <a:spcPct val="90000"/>
            </a:lnSpc>
            <a:spcBef>
              <a:spcPct val="0"/>
            </a:spcBef>
            <a:spcAft>
              <a:spcPct val="35000"/>
            </a:spcAft>
            <a:buNone/>
          </a:pPr>
          <a:r>
            <a:rPr lang="en-US" sz="1500" kern="1200"/>
            <a:t>First Reading</a:t>
          </a:r>
        </a:p>
      </dsp:txBody>
      <dsp:txXfrm>
        <a:off x="7016374" y="2175669"/>
        <a:ext cx="2182375" cy="1287996"/>
      </dsp:txXfrm>
    </dsp:sp>
    <dsp:sp modelId="{D0EAE7F6-7C9F-4CD2-8B7A-05C4090295DB}">
      <dsp:nvSpPr>
        <dsp:cNvPr id="0" name=""/>
        <dsp:cNvSpPr/>
      </dsp:nvSpPr>
      <dsp:spPr>
        <a:xfrm>
          <a:off x="7016374" y="3463665"/>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19 Nov.</a:t>
          </a:r>
        </a:p>
      </dsp:txBody>
      <dsp:txXfrm>
        <a:off x="7016374" y="3463665"/>
        <a:ext cx="2182375" cy="452539"/>
      </dsp:txXfrm>
    </dsp:sp>
    <dsp:sp modelId="{9F6F05F3-D78A-4564-8892-D8CC5C0756E4}">
      <dsp:nvSpPr>
        <dsp:cNvPr id="0" name=""/>
        <dsp:cNvSpPr/>
      </dsp:nvSpPr>
      <dsp:spPr>
        <a:xfrm>
          <a:off x="6790511" y="2175669"/>
          <a:ext cx="0" cy="128799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5D2D79F-0816-4FF1-9573-11FCD68F9E5E}">
      <dsp:nvSpPr>
        <dsp:cNvPr id="0" name=""/>
        <dsp:cNvSpPr/>
      </dsp:nvSpPr>
      <dsp:spPr>
        <a:xfrm>
          <a:off x="6750262" y="2134940"/>
          <a:ext cx="81310" cy="81457"/>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B6B93B-ECB7-4301-B65D-9BD7820AFE0A}">
      <dsp:nvSpPr>
        <dsp:cNvPr id="0" name=""/>
        <dsp:cNvSpPr/>
      </dsp:nvSpPr>
      <dsp:spPr>
        <a:xfrm rot="8100000">
          <a:off x="7942751" y="501694"/>
          <a:ext cx="319418" cy="319418"/>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F1989-3E8E-4D91-8E2A-520C686159FC}">
      <dsp:nvSpPr>
        <dsp:cNvPr id="0" name=""/>
        <dsp:cNvSpPr/>
      </dsp:nvSpPr>
      <dsp:spPr>
        <a:xfrm>
          <a:off x="7978236" y="537178"/>
          <a:ext cx="248449" cy="2484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BA84457-8255-49DF-A51C-CFCE3075EAA2}">
      <dsp:nvSpPr>
        <dsp:cNvPr id="0" name=""/>
        <dsp:cNvSpPr/>
      </dsp:nvSpPr>
      <dsp:spPr>
        <a:xfrm>
          <a:off x="8328323" y="887672"/>
          <a:ext cx="218237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a:t>Second Reading</a:t>
          </a:r>
        </a:p>
        <a:p>
          <a:pPr marL="0" lvl="0" indent="0" algn="l" defTabSz="666750">
            <a:lnSpc>
              <a:spcPct val="90000"/>
            </a:lnSpc>
            <a:spcBef>
              <a:spcPct val="0"/>
            </a:spcBef>
            <a:spcAft>
              <a:spcPct val="35000"/>
            </a:spcAft>
            <a:buNone/>
          </a:pPr>
          <a:r>
            <a:rPr lang="en-US" sz="1500" kern="1200"/>
            <a:t>Adoption</a:t>
          </a:r>
        </a:p>
      </dsp:txBody>
      <dsp:txXfrm>
        <a:off x="8328323" y="887672"/>
        <a:ext cx="2182375" cy="1287996"/>
      </dsp:txXfrm>
    </dsp:sp>
    <dsp:sp modelId="{51012174-2126-4054-A055-FFB99D796AA4}">
      <dsp:nvSpPr>
        <dsp:cNvPr id="0" name=""/>
        <dsp:cNvSpPr/>
      </dsp:nvSpPr>
      <dsp:spPr>
        <a:xfrm>
          <a:off x="8328323" y="435133"/>
          <a:ext cx="218237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a:t>3 Dec.</a:t>
          </a:r>
        </a:p>
      </dsp:txBody>
      <dsp:txXfrm>
        <a:off x="8328323" y="435133"/>
        <a:ext cx="2182375" cy="452539"/>
      </dsp:txXfrm>
    </dsp:sp>
    <dsp:sp modelId="{7933662C-9BD3-4D12-A738-012B565592D6}">
      <dsp:nvSpPr>
        <dsp:cNvPr id="0" name=""/>
        <dsp:cNvSpPr/>
      </dsp:nvSpPr>
      <dsp:spPr>
        <a:xfrm>
          <a:off x="8102460" y="887672"/>
          <a:ext cx="0" cy="128799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B7466FF-D472-47DF-BAD7-1442F96A5101}">
      <dsp:nvSpPr>
        <dsp:cNvPr id="0" name=""/>
        <dsp:cNvSpPr/>
      </dsp:nvSpPr>
      <dsp:spPr>
        <a:xfrm>
          <a:off x="8062212" y="2134940"/>
          <a:ext cx="81310" cy="81457"/>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E6E29-BDE1-43F0-9CBD-B6231D35D893}">
      <dsp:nvSpPr>
        <dsp:cNvPr id="0" name=""/>
        <dsp:cNvSpPr/>
      </dsp:nvSpPr>
      <dsp:spPr>
        <a:xfrm>
          <a:off x="0" y="259399"/>
          <a:ext cx="8535925" cy="1464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2483" tIns="312420" rIns="6624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Streamline and Enhance Regulatory Enforcement by Moving Code Enforcement to Permitting (-$760k)</a:t>
          </a:r>
        </a:p>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Use dedicated Real Estate Excise Tax Revenue Rather than General Fund for Streets Initiative Contribution and Repair and Replacement (-$3.6M)</a:t>
          </a:r>
        </a:p>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Use REET Funding for District 2 Participatory Budget Project (-$750k)</a:t>
          </a:r>
        </a:p>
      </dsp:txBody>
      <dsp:txXfrm>
        <a:off x="0" y="259399"/>
        <a:ext cx="8535925" cy="1464750"/>
      </dsp:txXfrm>
    </dsp:sp>
    <dsp:sp modelId="{9B2379DF-CCE2-4EBA-9A0E-EF497806E205}">
      <dsp:nvSpPr>
        <dsp:cNvPr id="0" name=""/>
        <dsp:cNvSpPr/>
      </dsp:nvSpPr>
      <dsp:spPr>
        <a:xfrm>
          <a:off x="426796" y="37999"/>
          <a:ext cx="597514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846" tIns="0" rIns="225846"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mj-lt"/>
            </a:rPr>
            <a:t>Restructure of Expenses and Services (-$5.1 M)</a:t>
          </a:r>
        </a:p>
      </dsp:txBody>
      <dsp:txXfrm>
        <a:off x="448412" y="59615"/>
        <a:ext cx="5931915" cy="399568"/>
      </dsp:txXfrm>
    </dsp:sp>
    <dsp:sp modelId="{A1BBD25E-212B-4FF2-91C4-9C80EBDF7FB4}">
      <dsp:nvSpPr>
        <dsp:cNvPr id="0" name=""/>
        <dsp:cNvSpPr/>
      </dsp:nvSpPr>
      <dsp:spPr>
        <a:xfrm>
          <a:off x="0" y="2026549"/>
          <a:ext cx="8535925" cy="850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2483" tIns="312420" rIns="6624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Transition Delivery Model for Senior Centers to MetroParks (-$488k)</a:t>
          </a:r>
        </a:p>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Transition Human Rights Investigations to State and Contract (-$964k</a:t>
          </a:r>
          <a:r>
            <a:rPr lang="en-US" sz="1200" kern="1200">
              <a:solidFill>
                <a:srgbClr val="152E4A">
                  <a:hueOff val="0"/>
                  <a:satOff val="0"/>
                  <a:lumOff val="0"/>
                  <a:alphaOff val="0"/>
                </a:srgbClr>
              </a:solidFill>
              <a:latin typeface="Calibri"/>
              <a:ea typeface="+mn-ea"/>
              <a:cs typeface="+mn-cs"/>
            </a:rPr>
            <a:t>)</a:t>
          </a:r>
        </a:p>
      </dsp:txBody>
      <dsp:txXfrm>
        <a:off x="0" y="2026549"/>
        <a:ext cx="8535925" cy="850500"/>
      </dsp:txXfrm>
    </dsp:sp>
    <dsp:sp modelId="{5A9B9E28-334D-43CA-821A-9C120BC752DA}">
      <dsp:nvSpPr>
        <dsp:cNvPr id="0" name=""/>
        <dsp:cNvSpPr/>
      </dsp:nvSpPr>
      <dsp:spPr>
        <a:xfrm>
          <a:off x="426796" y="1805149"/>
          <a:ext cx="597514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846" tIns="0" rIns="225846"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mj-lt"/>
            </a:rPr>
            <a:t>Transition Service Delivery Model (-$1.5 M)</a:t>
          </a:r>
        </a:p>
      </dsp:txBody>
      <dsp:txXfrm>
        <a:off x="448412" y="1826765"/>
        <a:ext cx="5931915" cy="399568"/>
      </dsp:txXfrm>
    </dsp:sp>
    <dsp:sp modelId="{0CF07F9A-6882-485B-8246-4808ACAD351A}">
      <dsp:nvSpPr>
        <dsp:cNvPr id="0" name=""/>
        <dsp:cNvSpPr/>
      </dsp:nvSpPr>
      <dsp:spPr>
        <a:xfrm>
          <a:off x="0" y="3179449"/>
          <a:ext cx="8535925" cy="17482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2483" tIns="312420" rIns="6624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Reduce Streets Fund Transfer 1065 (One-Time Savings in Streets Fund (-$4M)</a:t>
          </a:r>
        </a:p>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Reduce Complementary Services Funding (-$450k)</a:t>
          </a:r>
        </a:p>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Delay CSO Hiring through 2026 to Evaluate Program (-$1M)</a:t>
          </a:r>
        </a:p>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Eliminate of 4 Positions, Various Contracts, and Operating Expenses (-$2.3M)</a:t>
          </a:r>
        </a:p>
        <a:p>
          <a:pPr marL="114300" lvl="1" indent="-114300" algn="l" defTabSz="622300" rtl="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Eliminate Fire Department Rover Positions (-$4.1)</a:t>
          </a:r>
        </a:p>
        <a:p>
          <a:pPr marL="114300" lvl="1" indent="-114300" algn="l" defTabSz="622300">
            <a:lnSpc>
              <a:spcPct val="90000"/>
            </a:lnSpc>
            <a:spcBef>
              <a:spcPct val="0"/>
            </a:spcBef>
            <a:spcAft>
              <a:spcPct val="15000"/>
            </a:spcAft>
            <a:buChar char="•"/>
          </a:pPr>
          <a:r>
            <a:rPr lang="en-US" sz="1400" kern="1200">
              <a:solidFill>
                <a:srgbClr val="152E4A">
                  <a:hueOff val="0"/>
                  <a:satOff val="0"/>
                  <a:lumOff val="0"/>
                  <a:alphaOff val="0"/>
                </a:srgbClr>
              </a:solidFill>
              <a:latin typeface="Calibri"/>
              <a:ea typeface="+mn-ea"/>
              <a:cs typeface="+mn-cs"/>
            </a:rPr>
            <a:t>Delay Participatory Budgeting (-$3M)</a:t>
          </a:r>
        </a:p>
      </dsp:txBody>
      <dsp:txXfrm>
        <a:off x="0" y="3179449"/>
        <a:ext cx="8535925" cy="1748250"/>
      </dsp:txXfrm>
    </dsp:sp>
    <dsp:sp modelId="{D3899B90-A3DB-43F8-8F33-7DC46B770611}">
      <dsp:nvSpPr>
        <dsp:cNvPr id="0" name=""/>
        <dsp:cNvSpPr/>
      </dsp:nvSpPr>
      <dsp:spPr>
        <a:xfrm>
          <a:off x="426796" y="2958050"/>
          <a:ext cx="5975147"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5846" tIns="0" rIns="225846"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mj-lt"/>
            </a:rPr>
            <a:t>Expense Reductions (-$14.9 M) </a:t>
          </a:r>
        </a:p>
      </dsp:txBody>
      <dsp:txXfrm>
        <a:off x="448412" y="2979666"/>
        <a:ext cx="5931915"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3DE3E2-7393-4256-9C9C-D42EEFE1FFEC}">
      <dsp:nvSpPr>
        <dsp:cNvPr id="0" name=""/>
        <dsp:cNvSpPr/>
      </dsp:nvSpPr>
      <dsp:spPr>
        <a:xfrm>
          <a:off x="0" y="361162"/>
          <a:ext cx="7561072" cy="124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823" tIns="458216" rIns="58682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Federal Grant for Community Service Officers in 2025 ($966k)</a:t>
          </a:r>
        </a:p>
      </dsp:txBody>
      <dsp:txXfrm>
        <a:off x="0" y="361162"/>
        <a:ext cx="7561072" cy="1247400"/>
      </dsp:txXfrm>
    </dsp:sp>
    <dsp:sp modelId="{5FB09A84-C4DD-4C26-AE88-3E9731C381A2}">
      <dsp:nvSpPr>
        <dsp:cNvPr id="0" name=""/>
        <dsp:cNvSpPr/>
      </dsp:nvSpPr>
      <dsp:spPr>
        <a:xfrm>
          <a:off x="378053" y="36442"/>
          <a:ext cx="529275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53" tIns="0" rIns="200053" bIns="0" numCol="1" spcCol="1270" anchor="ctr" anchorCtr="0">
          <a:noAutofit/>
        </a:bodyPr>
        <a:lstStyle/>
        <a:p>
          <a:pPr marL="0" lvl="0" indent="0" algn="l" defTabSz="977900">
            <a:lnSpc>
              <a:spcPct val="90000"/>
            </a:lnSpc>
            <a:spcBef>
              <a:spcPct val="0"/>
            </a:spcBef>
            <a:spcAft>
              <a:spcPct val="35000"/>
            </a:spcAft>
            <a:buNone/>
          </a:pPr>
          <a:r>
            <a:rPr lang="en-US" sz="2200" b="1" kern="1200"/>
            <a:t>Grant ($0.97 M)</a:t>
          </a:r>
        </a:p>
      </dsp:txBody>
      <dsp:txXfrm>
        <a:off x="409756" y="68145"/>
        <a:ext cx="5229344" cy="586034"/>
      </dsp:txXfrm>
    </dsp:sp>
    <dsp:sp modelId="{3C5F0EE7-7B63-4526-B28D-849A522E6840}">
      <dsp:nvSpPr>
        <dsp:cNvPr id="0" name=""/>
        <dsp:cNvSpPr/>
      </dsp:nvSpPr>
      <dsp:spPr>
        <a:xfrm>
          <a:off x="0" y="2052082"/>
          <a:ext cx="7561072" cy="291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823" tIns="458216" rIns="586823"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Removal of Utility Tax Exemptions General Fund ($2.7M)</a:t>
          </a:r>
        </a:p>
        <a:p>
          <a:pPr marL="228600" lvl="1" indent="-228600" algn="l" defTabSz="977900">
            <a:lnSpc>
              <a:spcPct val="90000"/>
            </a:lnSpc>
            <a:spcBef>
              <a:spcPct val="0"/>
            </a:spcBef>
            <a:spcAft>
              <a:spcPct val="15000"/>
            </a:spcAft>
            <a:buChar char="•"/>
          </a:pPr>
          <a:r>
            <a:rPr lang="en-US" sz="2200" kern="1200"/>
            <a:t>Short Term Rental Licensing, Removal of Exemption for International Investment, and False Alarm Fees ($550k)</a:t>
          </a:r>
        </a:p>
        <a:p>
          <a:pPr marL="228600" lvl="1" indent="-228600" algn="l" defTabSz="977900">
            <a:lnSpc>
              <a:spcPct val="90000"/>
            </a:lnSpc>
            <a:spcBef>
              <a:spcPct val="0"/>
            </a:spcBef>
            <a:spcAft>
              <a:spcPct val="15000"/>
            </a:spcAft>
            <a:buChar char="•"/>
          </a:pPr>
          <a:r>
            <a:rPr lang="en-US" sz="2200" kern="1200"/>
            <a:t>New Excise Tax for Event and Move of Event Expenses from General Fund in 2026 ($325k)</a:t>
          </a:r>
        </a:p>
      </dsp:txBody>
      <dsp:txXfrm>
        <a:off x="0" y="2052082"/>
        <a:ext cx="7561072" cy="2910600"/>
      </dsp:txXfrm>
    </dsp:sp>
    <dsp:sp modelId="{17E99D3E-B528-4172-8890-0349BD4D00A6}">
      <dsp:nvSpPr>
        <dsp:cNvPr id="0" name=""/>
        <dsp:cNvSpPr/>
      </dsp:nvSpPr>
      <dsp:spPr>
        <a:xfrm>
          <a:off x="378053" y="1727362"/>
          <a:ext cx="5292750"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53" tIns="0" rIns="200053" bIns="0" numCol="1" spcCol="1270" anchor="ctr" anchorCtr="0">
          <a:noAutofit/>
        </a:bodyPr>
        <a:lstStyle/>
        <a:p>
          <a:pPr marL="0" lvl="0" indent="0" algn="l" defTabSz="977900">
            <a:lnSpc>
              <a:spcPct val="90000"/>
            </a:lnSpc>
            <a:spcBef>
              <a:spcPct val="0"/>
            </a:spcBef>
            <a:spcAft>
              <a:spcPct val="35000"/>
            </a:spcAft>
            <a:buNone/>
          </a:pPr>
          <a:r>
            <a:rPr lang="en-US" sz="2200" b="1" kern="1200"/>
            <a:t>Revenues ($3.6 M)</a:t>
          </a:r>
        </a:p>
      </dsp:txBody>
      <dsp:txXfrm>
        <a:off x="409756" y="1759065"/>
        <a:ext cx="5229344"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E6E29-BDE1-43F0-9CBD-B6231D35D893}">
      <dsp:nvSpPr>
        <dsp:cNvPr id="0" name=""/>
        <dsp:cNvSpPr/>
      </dsp:nvSpPr>
      <dsp:spPr>
        <a:xfrm>
          <a:off x="0" y="219280"/>
          <a:ext cx="8128000" cy="16789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70764" rIns="630823" bIns="99568" numCol="1" spcCol="1270" anchor="t" anchorCtr="0">
          <a:noAutofit/>
        </a:bodyPr>
        <a:lstStyle/>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Add funding for attorney for Department of Assigned Counsel in response to increased caseload ($276k)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Maintain lateral hire incentives, digital recruiting campaign for entry level officers and recruitment &amp; promotional testing contract ($205k)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Increase data transparency for TPD ($140k)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Maintain and enhance public safety wellness programs ($349k)</a:t>
          </a:r>
          <a:endParaRPr lang="en-US" sz="1400" kern="1200"/>
        </a:p>
      </dsp:txBody>
      <dsp:txXfrm>
        <a:off x="0" y="219280"/>
        <a:ext cx="8128000" cy="1678950"/>
      </dsp:txXfrm>
    </dsp:sp>
    <dsp:sp modelId="{9B2379DF-CCE2-4EBA-9A0E-EF497806E205}">
      <dsp:nvSpPr>
        <dsp:cNvPr id="0" name=""/>
        <dsp:cNvSpPr/>
      </dsp:nvSpPr>
      <dsp:spPr>
        <a:xfrm>
          <a:off x="406400" y="27400"/>
          <a:ext cx="5689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rtl="0">
            <a:lnSpc>
              <a:spcPct val="90000"/>
            </a:lnSpc>
            <a:spcBef>
              <a:spcPct val="0"/>
            </a:spcBef>
            <a:spcAft>
              <a:spcPct val="35000"/>
            </a:spcAft>
            <a:buNone/>
          </a:pPr>
          <a:r>
            <a:rPr lang="en-US" sz="1300" b="1" i="0" u="none" strike="noStrike" kern="1200">
              <a:solidFill>
                <a:schemeClr val="bg1"/>
              </a:solidFill>
              <a:effectLst/>
              <a:latin typeface="Segoe UI"/>
              <a:cs typeface="Calibri"/>
            </a:rPr>
            <a:t>Cost Increases and Staffing Pressure</a:t>
          </a:r>
          <a:r>
            <a:rPr lang="en-US" sz="1300" b="1" kern="1200">
              <a:solidFill>
                <a:schemeClr val="bg1"/>
              </a:solidFill>
              <a:latin typeface="Segoe UI"/>
              <a:cs typeface="Calibri"/>
            </a:rPr>
            <a:t> ($0.97M)</a:t>
          </a:r>
        </a:p>
      </dsp:txBody>
      <dsp:txXfrm>
        <a:off x="425134" y="46134"/>
        <a:ext cx="5652132" cy="346292"/>
      </dsp:txXfrm>
    </dsp:sp>
    <dsp:sp modelId="{A1BBD25E-212B-4FF2-91C4-9C80EBDF7FB4}">
      <dsp:nvSpPr>
        <dsp:cNvPr id="0" name=""/>
        <dsp:cNvSpPr/>
      </dsp:nvSpPr>
      <dsp:spPr>
        <a:xfrm>
          <a:off x="0" y="1994703"/>
          <a:ext cx="8128000" cy="23751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70764" rIns="630823" bIns="99568" numCol="1" spcCol="1270" anchor="t" anchorCtr="0">
          <a:noAutofit/>
        </a:bodyPr>
        <a:lstStyle/>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Continue implementation of the Violent Crime Reduction Plan; police overtime ($3M)</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Extend temporary shelters at Shiloh and </a:t>
          </a:r>
          <a:r>
            <a:rPr lang="en-US" sz="1400" b="0" i="0" u="none" kern="1200" err="1">
              <a:solidFill>
                <a:srgbClr val="152E4A">
                  <a:hueOff val="0"/>
                  <a:satOff val="0"/>
                  <a:lumOff val="0"/>
                  <a:alphaOff val="0"/>
                </a:srgbClr>
              </a:solidFill>
              <a:latin typeface="Calibri"/>
              <a:ea typeface="+mn-ea"/>
              <a:cs typeface="+mn-cs"/>
            </a:rPr>
            <a:t>Altheimer</a:t>
          </a:r>
          <a:r>
            <a:rPr lang="en-US" sz="1400" b="0" i="0" u="none" kern="1200">
              <a:solidFill>
                <a:srgbClr val="152E4A">
                  <a:hueOff val="0"/>
                  <a:satOff val="0"/>
                  <a:lumOff val="0"/>
                  <a:alphaOff val="0"/>
                </a:srgbClr>
              </a:solidFill>
              <a:latin typeface="Calibri"/>
              <a:ea typeface="+mn-ea"/>
              <a:cs typeface="+mn-cs"/>
            </a:rPr>
            <a:t> through Q1 and Q2 2025 ($550k)</a:t>
          </a:r>
          <a:endParaRPr lang="en-US" sz="1400" kern="1200"/>
        </a:p>
        <a:p>
          <a:pPr marL="114300" lvl="1" indent="-114300" algn="l" defTabSz="622300" rtl="0">
            <a:lnSpc>
              <a:spcPct val="90000"/>
            </a:lnSpc>
            <a:spcBef>
              <a:spcPct val="0"/>
            </a:spcBef>
            <a:spcAft>
              <a:spcPct val="15000"/>
            </a:spcAft>
            <a:buChar char="•"/>
          </a:pPr>
          <a:r>
            <a:rPr lang="en-US" sz="1400" b="0" i="0" u="none" kern="1200"/>
            <a:t>Establish CPAC </a:t>
          </a:r>
          <a:r>
            <a:rPr lang="en-US" sz="1400" b="0" i="0" u="none" kern="1200">
              <a:solidFill>
                <a:srgbClr val="152E4A">
                  <a:hueOff val="0"/>
                  <a:satOff val="0"/>
                  <a:lumOff val="0"/>
                  <a:alphaOff val="0"/>
                </a:srgbClr>
              </a:solidFill>
              <a:latin typeface="Calibri"/>
              <a:ea typeface="+mn-ea"/>
              <a:cs typeface="+mn-cs"/>
            </a:rPr>
            <a:t>engagement budget</a:t>
          </a:r>
          <a:r>
            <a:rPr lang="en-US" sz="1400" kern="1200">
              <a:latin typeface="Calibri"/>
              <a:ea typeface="+mn-ea"/>
              <a:cs typeface="+mn-cs"/>
            </a:rPr>
            <a:t> ($50k)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Continue annual funds for wildfire filter fans ($50k)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Increase sustainability small grants funding ($50k)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Increase capacity for the creation of a Court Support Services Unit by adding a Manager ($266k)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Establish business support and emergency loan program</a:t>
          </a:r>
          <a:r>
            <a:rPr lang="en-US" sz="1400" kern="1200">
              <a:latin typeface="Calibri"/>
              <a:ea typeface="+mn-ea"/>
              <a:cs typeface="+mn-cs"/>
            </a:rPr>
            <a:t> ($225k)</a:t>
          </a:r>
          <a:endParaRPr lang="en-US" sz="1400" kern="1200"/>
        </a:p>
        <a:p>
          <a:pPr marL="114300" lvl="1" indent="-114300" algn="l" defTabSz="622300" rtl="0">
            <a:lnSpc>
              <a:spcPct val="90000"/>
            </a:lnSpc>
            <a:spcBef>
              <a:spcPct val="0"/>
            </a:spcBef>
            <a:spcAft>
              <a:spcPct val="15000"/>
            </a:spcAft>
            <a:buChar char="•"/>
          </a:pPr>
          <a:r>
            <a:rPr lang="en-US" sz="1400" b="0" i="0" u="none" kern="1200">
              <a:solidFill>
                <a:srgbClr val="152E4A">
                  <a:hueOff val="0"/>
                  <a:satOff val="0"/>
                  <a:lumOff val="0"/>
                  <a:alphaOff val="0"/>
                </a:srgbClr>
              </a:solidFill>
              <a:latin typeface="Calibri"/>
              <a:ea typeface="+mn-ea"/>
              <a:cs typeface="+mn-cs"/>
            </a:rPr>
            <a:t>Maintain Whole Child Summer Teen Late Nights at a Reduced Amount ($150k)</a:t>
          </a:r>
          <a:endParaRPr lang="en-US" sz="1400" kern="1200"/>
        </a:p>
      </dsp:txBody>
      <dsp:txXfrm>
        <a:off x="0" y="1994703"/>
        <a:ext cx="8128000" cy="2375100"/>
      </dsp:txXfrm>
    </dsp:sp>
    <dsp:sp modelId="{5A9B9E28-334D-43CA-821A-9C120BC752DA}">
      <dsp:nvSpPr>
        <dsp:cNvPr id="0" name=""/>
        <dsp:cNvSpPr/>
      </dsp:nvSpPr>
      <dsp:spPr>
        <a:xfrm>
          <a:off x="406400" y="1863940"/>
          <a:ext cx="5689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rtl="0">
            <a:lnSpc>
              <a:spcPct val="90000"/>
            </a:lnSpc>
            <a:spcBef>
              <a:spcPct val="0"/>
            </a:spcBef>
            <a:spcAft>
              <a:spcPct val="35000"/>
            </a:spcAft>
            <a:buNone/>
          </a:pPr>
          <a:r>
            <a:rPr lang="en-US" sz="1300" b="1" kern="1200">
              <a:latin typeface="Segoe UI"/>
              <a:cs typeface="Segoe UI"/>
            </a:rPr>
            <a:t>Community Needs ($4.3M)</a:t>
          </a:r>
        </a:p>
      </dsp:txBody>
      <dsp:txXfrm>
        <a:off x="425134" y="1882674"/>
        <a:ext cx="5652132" cy="346292"/>
      </dsp:txXfrm>
    </dsp:sp>
    <dsp:sp modelId="{F28F1F9C-E466-417B-993E-0812F75AE143}">
      <dsp:nvSpPr>
        <dsp:cNvPr id="0" name=""/>
        <dsp:cNvSpPr/>
      </dsp:nvSpPr>
      <dsp:spPr>
        <a:xfrm>
          <a:off x="0" y="4632048"/>
          <a:ext cx="8128000" cy="5937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270764" rIns="630823" bIns="99568" numCol="1" spcCol="1270" anchor="t" anchorCtr="0">
          <a:noAutofit/>
        </a:bodyPr>
        <a:lstStyle/>
        <a:p>
          <a:pPr marL="114300" lvl="1" indent="-114300" algn="l" defTabSz="622300" rtl="0">
            <a:lnSpc>
              <a:spcPct val="90000"/>
            </a:lnSpc>
            <a:spcBef>
              <a:spcPct val="0"/>
            </a:spcBef>
            <a:spcAft>
              <a:spcPct val="15000"/>
            </a:spcAft>
            <a:buChar char="•"/>
          </a:pPr>
          <a:r>
            <a:rPr lang="en-US" sz="1400" b="0" i="0" u="none" kern="1200"/>
            <a:t>Transfer to Mental Health and Substance Use Disorder </a:t>
          </a:r>
          <a:r>
            <a:rPr lang="en-US" sz="1400" b="0" i="0" u="none" kern="1200">
              <a:latin typeface="Segoe UI"/>
              <a:cs typeface="Segoe UI"/>
            </a:rPr>
            <a:t>Fund</a:t>
          </a:r>
          <a:r>
            <a:rPr lang="en-US" sz="1400" b="0" kern="1200">
              <a:latin typeface="Segoe UI"/>
              <a:cs typeface="Segoe UI"/>
            </a:rPr>
            <a:t> ($3.1M)</a:t>
          </a:r>
        </a:p>
      </dsp:txBody>
      <dsp:txXfrm>
        <a:off x="0" y="4632048"/>
        <a:ext cx="8128000" cy="593775"/>
      </dsp:txXfrm>
    </dsp:sp>
    <dsp:sp modelId="{558222C0-4C2E-4A50-957E-EA6594B1D5A7}">
      <dsp:nvSpPr>
        <dsp:cNvPr id="0" name=""/>
        <dsp:cNvSpPr/>
      </dsp:nvSpPr>
      <dsp:spPr>
        <a:xfrm>
          <a:off x="406400" y="4457579"/>
          <a:ext cx="5689600"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577850" rtl="0">
            <a:lnSpc>
              <a:spcPct val="90000"/>
            </a:lnSpc>
            <a:spcBef>
              <a:spcPct val="0"/>
            </a:spcBef>
            <a:spcAft>
              <a:spcPct val="35000"/>
            </a:spcAft>
            <a:buNone/>
          </a:pPr>
          <a:r>
            <a:rPr lang="en-US" sz="1300" b="1" kern="1200">
              <a:latin typeface="Segoe UI"/>
              <a:cs typeface="Segoe UI"/>
            </a:rPr>
            <a:t>Financial Sustainability ($3.1M)</a:t>
          </a:r>
          <a:endParaRPr lang="en-US" sz="1300" kern="1200">
            <a:latin typeface="Segoe UI"/>
            <a:cs typeface="Segoe UI"/>
          </a:endParaRPr>
        </a:p>
      </dsp:txBody>
      <dsp:txXfrm>
        <a:off x="425134" y="4476313"/>
        <a:ext cx="5652132" cy="346292"/>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0.73389</cdr:x>
      <cdr:y>0.04224</cdr:y>
    </cdr:from>
    <cdr:to>
      <cdr:x>0.9666</cdr:x>
      <cdr:y>0.11218</cdr:y>
    </cdr:to>
    <cdr:cxnSp macro="">
      <cdr:nvCxnSpPr>
        <cdr:cNvPr id="3" name="Straight Arrow Connector 2">
          <a:extLst xmlns:a="http://schemas.openxmlformats.org/drawingml/2006/main">
            <a:ext uri="{FF2B5EF4-FFF2-40B4-BE49-F238E27FC236}">
              <a16:creationId xmlns:a16="http://schemas.microsoft.com/office/drawing/2014/main" id="{2C608C6D-DD97-4E6D-FCF9-CC11CBCF2ADC}"/>
            </a:ext>
          </a:extLst>
        </cdr:cNvPr>
        <cdr:cNvCxnSpPr/>
      </cdr:nvCxnSpPr>
      <cdr:spPr>
        <a:xfrm xmlns:a="http://schemas.openxmlformats.org/drawingml/2006/main" flipH="1">
          <a:off x="5968899" y="193589"/>
          <a:ext cx="1892686" cy="320528"/>
        </a:xfrm>
        <a:prstGeom xmlns:a="http://schemas.openxmlformats.org/drawingml/2006/main" prst="straightConnector1">
          <a:avLst/>
        </a:prstGeom>
        <a:ln xmlns:a="http://schemas.openxmlformats.org/drawingml/2006/main" w="7620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F8DD81-552E-2888-E646-16743307DF4D}"/>
              </a:ext>
            </a:extLst>
          </p:cNvPr>
          <p:cNvSpPr>
            <a:spLocks noGrp="1"/>
          </p:cNvSpPr>
          <p:nvPr>
            <p:ph type="hdr" sz="quarter"/>
          </p:nvPr>
        </p:nvSpPr>
        <p:spPr>
          <a:xfrm>
            <a:off x="0" y="0"/>
            <a:ext cx="2971592" cy="46657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EFD60A-8AED-8E55-DAD9-4FA0B7D3D9E1}"/>
              </a:ext>
            </a:extLst>
          </p:cNvPr>
          <p:cNvSpPr>
            <a:spLocks noGrp="1"/>
          </p:cNvSpPr>
          <p:nvPr>
            <p:ph type="dt" sz="quarter" idx="1"/>
          </p:nvPr>
        </p:nvSpPr>
        <p:spPr>
          <a:xfrm>
            <a:off x="3884842" y="0"/>
            <a:ext cx="2971592" cy="466578"/>
          </a:xfrm>
          <a:prstGeom prst="rect">
            <a:avLst/>
          </a:prstGeom>
        </p:spPr>
        <p:txBody>
          <a:bodyPr vert="horz" lIns="91440" tIns="45720" rIns="91440" bIns="45720" rtlCol="0"/>
          <a:lstStyle>
            <a:lvl1pPr algn="r">
              <a:defRPr sz="1200"/>
            </a:lvl1pPr>
          </a:lstStyle>
          <a:p>
            <a:fld id="{B1C9127D-56A3-4DED-8E5B-46D18624170A}" type="datetimeFigureOut">
              <a:rPr lang="en-US" smtClean="0"/>
              <a:t>10/10/2024</a:t>
            </a:fld>
            <a:endParaRPr lang="en-US"/>
          </a:p>
        </p:txBody>
      </p:sp>
      <p:sp>
        <p:nvSpPr>
          <p:cNvPr id="4" name="Footer Placeholder 3">
            <a:extLst>
              <a:ext uri="{FF2B5EF4-FFF2-40B4-BE49-F238E27FC236}">
                <a16:creationId xmlns:a16="http://schemas.microsoft.com/office/drawing/2014/main" id="{3EA8AE9D-EBD0-00F7-F58A-44E6EF4F7334}"/>
              </a:ext>
            </a:extLst>
          </p:cNvPr>
          <p:cNvSpPr>
            <a:spLocks noGrp="1"/>
          </p:cNvSpPr>
          <p:nvPr>
            <p:ph type="ftr" sz="quarter" idx="2"/>
          </p:nvPr>
        </p:nvSpPr>
        <p:spPr>
          <a:xfrm>
            <a:off x="0" y="8829822"/>
            <a:ext cx="2971592"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E67A575-BAC1-5099-8714-ED0ECBE96A68}"/>
              </a:ext>
            </a:extLst>
          </p:cNvPr>
          <p:cNvSpPr>
            <a:spLocks noGrp="1"/>
          </p:cNvSpPr>
          <p:nvPr>
            <p:ph type="sldNum" sz="quarter" idx="3"/>
          </p:nvPr>
        </p:nvSpPr>
        <p:spPr>
          <a:xfrm>
            <a:off x="3884842" y="8829822"/>
            <a:ext cx="2971592" cy="466578"/>
          </a:xfrm>
          <a:prstGeom prst="rect">
            <a:avLst/>
          </a:prstGeom>
        </p:spPr>
        <p:txBody>
          <a:bodyPr vert="horz" lIns="91440" tIns="45720" rIns="91440" bIns="45720" rtlCol="0" anchor="b"/>
          <a:lstStyle>
            <a:lvl1pPr algn="r">
              <a:defRPr sz="1200"/>
            </a:lvl1pPr>
          </a:lstStyle>
          <a:p>
            <a:fld id="{6C4BECF1-50DC-48C5-BC65-561C0E8313ED}" type="slidenum">
              <a:rPr lang="en-US" smtClean="0"/>
              <a:t>‹#›</a:t>
            </a:fld>
            <a:endParaRPr lang="en-US"/>
          </a:p>
        </p:txBody>
      </p:sp>
    </p:spTree>
    <p:extLst>
      <p:ext uri="{BB962C8B-B14F-4D97-AF65-F5344CB8AC3E}">
        <p14:creationId xmlns:p14="http://schemas.microsoft.com/office/powerpoint/2010/main" val="9916747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5"/>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884615" y="1"/>
            <a:ext cx="2971800" cy="466435"/>
          </a:xfrm>
          <a:prstGeom prst="rect">
            <a:avLst/>
          </a:prstGeom>
        </p:spPr>
        <p:txBody>
          <a:bodyPr vert="horz" lIns="92492" tIns="46246" rIns="92492" bIns="46246" rtlCol="0"/>
          <a:lstStyle>
            <a:lvl1pPr algn="r">
              <a:defRPr sz="1200"/>
            </a:lvl1pPr>
          </a:lstStyle>
          <a:p>
            <a:fld id="{08E05F11-04BC-4C6E-974F-6BD5FB60F7A4}" type="datetimeFigureOut">
              <a:rPr lang="en-US" smtClean="0"/>
              <a:t>10/10/2024</a:t>
            </a:fld>
            <a:endParaRPr lang="en-US"/>
          </a:p>
        </p:txBody>
      </p:sp>
      <p:sp>
        <p:nvSpPr>
          <p:cNvPr id="4" name="Slide Image Placeholder 3"/>
          <p:cNvSpPr>
            <a:spLocks noGrp="1" noRot="1" noChangeAspect="1"/>
          </p:cNvSpPr>
          <p:nvPr>
            <p:ph type="sldImg" idx="2"/>
          </p:nvPr>
        </p:nvSpPr>
        <p:spPr>
          <a:xfrm>
            <a:off x="639763" y="1162050"/>
            <a:ext cx="5578475" cy="3138488"/>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85800" y="4473894"/>
            <a:ext cx="5486400" cy="3660458"/>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71800" cy="46643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884615" y="8829969"/>
            <a:ext cx="2971800" cy="466434"/>
          </a:xfrm>
          <a:prstGeom prst="rect">
            <a:avLst/>
          </a:prstGeom>
        </p:spPr>
        <p:txBody>
          <a:bodyPr vert="horz" lIns="92492" tIns="46246" rIns="92492" bIns="46246" rtlCol="0" anchor="b"/>
          <a:lstStyle>
            <a:lvl1pPr algn="r">
              <a:defRPr sz="1200"/>
            </a:lvl1pPr>
          </a:lstStyle>
          <a:p>
            <a:fld id="{AAF1BFBD-257F-46BD-BA29-8C97C466E4E9}" type="slidenum">
              <a:rPr lang="en-US" smtClean="0"/>
              <a:t>‹#›</a:t>
            </a:fld>
            <a:endParaRPr lang="en-US"/>
          </a:p>
        </p:txBody>
      </p:sp>
    </p:spTree>
    <p:extLst>
      <p:ext uri="{BB962C8B-B14F-4D97-AF65-F5344CB8AC3E}">
        <p14:creationId xmlns:p14="http://schemas.microsoft.com/office/powerpoint/2010/main" val="183027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tacomapermits.org/wp-content/uploads/2022/03/Directors-Rule-01-2021-Priority-Plan-Review.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tacomapermits.org/wp-content/uploads/2021/06/Directors-Rule-02-2021-Affordable-Housing-Pre-Development.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F1BFBD-257F-46BD-BA29-8C97C466E4E9}" type="slidenum">
              <a:rPr lang="en-US" smtClean="0"/>
              <a:t>1</a:t>
            </a:fld>
            <a:endParaRPr lang="en-US"/>
          </a:p>
        </p:txBody>
      </p:sp>
    </p:spTree>
    <p:extLst>
      <p:ext uri="{BB962C8B-B14F-4D97-AF65-F5344CB8AC3E}">
        <p14:creationId xmlns:p14="http://schemas.microsoft.com/office/powerpoint/2010/main" val="1048353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rPr>
              <a:t>Non-operating is trust funds - TERS, Health Care, Dental etc. and debt service which are uses for tracking these for financial reporting and tracking </a:t>
            </a:r>
          </a:p>
          <a:p>
            <a:endParaRPr lang="en-US">
              <a:latin typeface="+mj-lt"/>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10</a:t>
            </a:fld>
            <a:endParaRPr lang="en-US"/>
          </a:p>
        </p:txBody>
      </p:sp>
    </p:spTree>
    <p:extLst>
      <p:ext uri="{BB962C8B-B14F-4D97-AF65-F5344CB8AC3E}">
        <p14:creationId xmlns:p14="http://schemas.microsoft.com/office/powerpoint/2010/main" val="398328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 to alignment and total investment </a:t>
            </a:r>
            <a:endParaRPr lang="en-US" baseline="0">
              <a:cs typeface="Calibri"/>
            </a:endParaRPr>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407993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mj-lt"/>
              </a:rPr>
              <a:t>The biennial budgeting process begins with a review of baseline services and costs. </a:t>
            </a:r>
          </a:p>
          <a:p>
            <a:endParaRPr lang="en-US">
              <a:solidFill>
                <a:srgbClr val="000000"/>
              </a:solidFill>
              <a:latin typeface="+mj-lt"/>
            </a:endParaRPr>
          </a:p>
          <a:p>
            <a:r>
              <a:rPr lang="en-US">
                <a:solidFill>
                  <a:srgbClr val="000000"/>
                </a:solidFill>
                <a:latin typeface="+mj-lt"/>
              </a:rPr>
              <a:t>The baseline budget is a look at what it will cost to continue the status quo of on-going services and programs.  This "baseline" allows us to </a:t>
            </a:r>
            <a:r>
              <a:rPr lang="en-US" err="1">
                <a:solidFill>
                  <a:srgbClr val="000000"/>
                </a:solidFill>
                <a:latin typeface="+mj-lt"/>
              </a:rPr>
              <a:t>to</a:t>
            </a:r>
            <a:r>
              <a:rPr lang="en-US">
                <a:solidFill>
                  <a:srgbClr val="000000"/>
                </a:solidFill>
                <a:latin typeface="+mj-lt"/>
              </a:rPr>
              <a:t> determine the impacts of proposed changes to the budget.</a:t>
            </a:r>
            <a:endParaRPr lang="en-US">
              <a:solidFill>
                <a:srgbClr val="000000"/>
              </a:solidFill>
              <a:latin typeface="+mj-lt"/>
              <a:cs typeface="Calibri"/>
            </a:endParaRPr>
          </a:p>
          <a:p>
            <a:endParaRPr lang="en-US">
              <a:solidFill>
                <a:srgbClr val="000000"/>
              </a:solidFill>
              <a:latin typeface="+mj-lt"/>
            </a:endParaRPr>
          </a:p>
          <a:p>
            <a:r>
              <a:rPr lang="en-US">
                <a:solidFill>
                  <a:srgbClr val="000000"/>
                </a:solidFill>
                <a:latin typeface="+mj-lt"/>
              </a:rPr>
              <a:t>As we review the programs that make up the baseline budget we are asking the Qs:  what do we do? How much does it cost? What is the effectiveness/impact of the program?  Review of the baseline also tells us about specific financial trends in all of our funds. </a:t>
            </a:r>
            <a:endParaRPr lang="en-US">
              <a:solidFill>
                <a:srgbClr val="000000"/>
              </a:solidFill>
              <a:latin typeface="+mj-lt"/>
              <a:cs typeface="Calibri"/>
            </a:endParaRPr>
          </a:p>
          <a:p>
            <a:endParaRPr lang="en-US">
              <a:solidFill>
                <a:srgbClr val="000000"/>
              </a:solidFill>
              <a:latin typeface="+mj-lt"/>
            </a:endParaRPr>
          </a:p>
          <a:p>
            <a:r>
              <a:rPr lang="en-US">
                <a:solidFill>
                  <a:srgbClr val="000000"/>
                </a:solidFill>
                <a:latin typeface="+mj-lt"/>
              </a:rPr>
              <a:t>After baselining the costs of services and understanding the financial position, the City will then look at the baseline in terms of financial sustainability, meeting the strategic priorities of the City Council (how are we advancing major plans and policies, and the City’s operational capacity (what are trends in service levels, community requests, and staffing). </a:t>
            </a:r>
            <a:endParaRPr lang="en-US">
              <a:solidFill>
                <a:srgbClr val="000000"/>
              </a:solidFill>
              <a:latin typeface="+mj-lt"/>
              <a:cs typeface="Calibri"/>
            </a:endParaRPr>
          </a:p>
          <a:p>
            <a:endParaRPr lang="en-US">
              <a:solidFill>
                <a:srgbClr val="000000"/>
              </a:solidFill>
              <a:latin typeface="+mj-lt"/>
            </a:endParaRPr>
          </a:p>
          <a:p>
            <a:r>
              <a:rPr lang="en-US">
                <a:solidFill>
                  <a:srgbClr val="000000"/>
                </a:solidFill>
                <a:latin typeface="+mj-lt"/>
              </a:rPr>
              <a:t>Following that review, departments present proposed changes to the City Manager (answering key questions like how might we close the gap and/or respond to community and council issues), and proposals are reviewed for impact on equity and CAP. </a:t>
            </a:r>
            <a:endParaRPr lang="en-US">
              <a:solidFill>
                <a:srgbClr val="000000"/>
              </a:solidFill>
              <a:latin typeface="+mj-lt"/>
              <a:cs typeface="Calibri"/>
            </a:endParaRPr>
          </a:p>
          <a:p>
            <a:endParaRPr lang="en-US">
              <a:solidFill>
                <a:srgbClr val="000000"/>
              </a:solidFill>
              <a:latin typeface="+mj-lt"/>
            </a:endParaRPr>
          </a:p>
          <a:p>
            <a:r>
              <a:rPr lang="en-US">
                <a:solidFill>
                  <a:srgbClr val="000000"/>
                </a:solidFill>
                <a:latin typeface="+mj-lt"/>
              </a:rPr>
              <a:t>We then used those proposals to develop a proposed a biennial budget to the City Council to review, amend, and adopt. </a:t>
            </a:r>
            <a:endParaRPr lang="en-US">
              <a:solidFill>
                <a:srgbClr val="000000"/>
              </a:solidFill>
              <a:latin typeface="+mj-lt"/>
              <a:cs typeface="Calibri"/>
            </a:endParaRPr>
          </a:p>
          <a:p>
            <a:endParaRPr lang="en-US">
              <a:solidFill>
                <a:srgbClr val="000000"/>
              </a:solidFill>
              <a:latin typeface="+mj-lt"/>
            </a:endParaRPr>
          </a:p>
          <a:p>
            <a:r>
              <a:rPr lang="en-US">
                <a:solidFill>
                  <a:srgbClr val="000000"/>
                </a:solidFill>
                <a:latin typeface="+mj-lt"/>
              </a:rPr>
              <a:t>------------------------------------</a:t>
            </a:r>
            <a:endParaRPr lang="en-US">
              <a:solidFill>
                <a:srgbClr val="000000"/>
              </a:solidFill>
              <a:latin typeface="+mj-lt"/>
              <a:cs typeface="Calibri"/>
            </a:endParaRPr>
          </a:p>
          <a:p>
            <a:r>
              <a:rPr lang="en-US">
                <a:solidFill>
                  <a:srgbClr val="000000"/>
                </a:solidFill>
                <a:latin typeface="+mj-lt"/>
              </a:rPr>
              <a:t>In 2022, staff evaluated the effectiveness of all program areas using cross departmental staff teams. The programs were evaluated based on their impact on the priority areas and on equity. Given that this work is only two years old, staff did not repeat that in 2024 but can refer back to that effort. </a:t>
            </a:r>
            <a:endParaRPr lang="en-US">
              <a:solidFill>
                <a:srgbClr val="000000"/>
              </a:solidFill>
              <a:latin typeface="+mj-lt"/>
              <a:cs typeface="Calibri"/>
            </a:endParaRPr>
          </a:p>
          <a:p>
            <a:endParaRPr lang="en-US">
              <a:solidFill>
                <a:srgbClr val="000000"/>
              </a:solidFill>
              <a:latin typeface="+mj-lt"/>
            </a:endParaRPr>
          </a:p>
          <a:p>
            <a:r>
              <a:rPr lang="en-US">
                <a:solidFill>
                  <a:srgbClr val="000000"/>
                </a:solidFill>
                <a:latin typeface="+mj-lt"/>
              </a:rPr>
              <a:t>While the 2025-2026 budget process will focused more on incremental changes, it includes an intentional effort by departments to review all the services they offer.</a:t>
            </a:r>
            <a:endParaRPr lang="en-US">
              <a:solidFill>
                <a:srgbClr val="000000"/>
              </a:solidFill>
              <a:latin typeface="+mj-lt"/>
              <a:cs typeface="Calibri"/>
            </a:endParaRPr>
          </a:p>
        </p:txBody>
      </p:sp>
      <p:sp>
        <p:nvSpPr>
          <p:cNvPr id="4" name="Slide Number Placeholder 3"/>
          <p:cNvSpPr>
            <a:spLocks noGrp="1"/>
          </p:cNvSpPr>
          <p:nvPr>
            <p:ph type="sldNum" sz="quarter" idx="5"/>
          </p:nvPr>
        </p:nvSpPr>
        <p:spPr/>
        <p:txBody>
          <a:bodyPr/>
          <a:lstStyle/>
          <a:p>
            <a:pPr defTabSz="914372">
              <a:defRPr/>
            </a:pPr>
            <a:fld id="{66E7B42E-0F25-44AC-BB22-1BE9C3E56E57}" type="slidenum">
              <a:rPr lang="en-US">
                <a:solidFill>
                  <a:prstClr val="black"/>
                </a:solidFill>
                <a:latin typeface="Calibri" panose="020F0502020204030204"/>
              </a:rPr>
              <a:pPr defTabSz="91437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764890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022222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defRPr/>
            </a:pPr>
            <a:r>
              <a:rPr lang="en-US">
                <a:latin typeface="+mj-lt"/>
              </a:rPr>
              <a:t>SALES TAXES represent $145.9M million or 23% of General Fund Revenues. Tacoma consumers pay a sales tax rate of 10.3% of which 1.0% is the City’s General Fund portion and 0.1% each for mental health and chemical dependency services, as well as the Transportation Benefit District, Affordable Housing and Tacoma Creates. These revenues are highly variable depending on economic conditions.</a:t>
            </a:r>
            <a:endParaRPr lang="en-US">
              <a:latin typeface="+mj-lt"/>
              <a:cs typeface="Calibri"/>
            </a:endParaRPr>
          </a:p>
          <a:p>
            <a:endParaRPr lang="en-US">
              <a:latin typeface="+mj-lt"/>
            </a:endParaRPr>
          </a:p>
          <a:p>
            <a:r>
              <a:rPr lang="en-US">
                <a:latin typeface="+mj-lt"/>
              </a:rPr>
              <a:t>PROPERTY TAXES represent $141 million or 22% of General Fund Revenues. Property tax revenues are limited by state law. The City’s levy can only increase by 1% from year to year, as well as adding the value of new construction. </a:t>
            </a:r>
            <a:endParaRPr lang="en-US">
              <a:latin typeface="+mj-lt"/>
              <a:cs typeface="Calibri"/>
            </a:endParaRPr>
          </a:p>
          <a:p>
            <a:endParaRPr lang="en-US">
              <a:latin typeface="+mj-lt"/>
            </a:endParaRPr>
          </a:p>
          <a:p>
            <a:r>
              <a:rPr lang="en-US">
                <a:latin typeface="+mj-lt"/>
              </a:rPr>
              <a:t>BUSINESS TAXES represent $136 million or 21% of General Fund Revenues. Business taxes are paid based on the total income of a business. The City offers exemptions from business taxes for businesses whose gross receipts are less than $250,000 annually. These revenues are also dependent on economic conditions. </a:t>
            </a:r>
            <a:endParaRPr lang="en-US">
              <a:latin typeface="+mj-lt"/>
              <a:cs typeface="Calibri"/>
            </a:endParaRPr>
          </a:p>
          <a:p>
            <a:endParaRPr lang="en-US">
              <a:latin typeface="+mj-lt"/>
            </a:endParaRPr>
          </a:p>
          <a:p>
            <a:r>
              <a:rPr lang="en-US">
                <a:latin typeface="+mj-lt"/>
              </a:rPr>
              <a:t>UTILITY TAXES represent $120.8 million or 19% of General Fund Revenues. Utility taxes are paid by both private and public utilities and are calculated based on the total operating revenues earned by the utilities.</a:t>
            </a:r>
            <a:endParaRPr lang="en-US">
              <a:latin typeface="+mj-lt"/>
              <a:cs typeface="Calibri"/>
            </a:endParaRPr>
          </a:p>
          <a:p>
            <a:endParaRPr lang="en-US">
              <a:latin typeface="+mj-lt"/>
            </a:endParaRPr>
          </a:p>
          <a:p>
            <a:r>
              <a:rPr lang="en-US">
                <a:latin typeface="+mj-lt"/>
              </a:rPr>
              <a:t>LICENSES &amp; PERMIT – Primarily annual business license fee </a:t>
            </a:r>
          </a:p>
          <a:p>
            <a:endParaRPr lang="en-US">
              <a:latin typeface="+mj-lt"/>
            </a:endParaRPr>
          </a:p>
          <a:p>
            <a:r>
              <a:rPr lang="en-US">
                <a:latin typeface="+mj-lt"/>
              </a:rPr>
              <a:t>Intergovernmental Revenues – Fire protection services, liquor excise tax, liquor board profits.</a:t>
            </a:r>
          </a:p>
          <a:p>
            <a:endParaRPr lang="en-US">
              <a:latin typeface="+mj-lt"/>
            </a:endParaRPr>
          </a:p>
          <a:p>
            <a:r>
              <a:rPr lang="en-US">
                <a:latin typeface="+mj-lt"/>
              </a:rPr>
              <a:t>Misc. Rev – Pooled investment revenue </a:t>
            </a:r>
          </a:p>
          <a:p>
            <a:endParaRPr lang="en-US">
              <a:latin typeface="+mj-lt"/>
            </a:endParaRPr>
          </a:p>
          <a:p>
            <a:r>
              <a:rPr lang="en-US">
                <a:latin typeface="+mj-lt"/>
              </a:rPr>
              <a:t>All other includes Fines and forfeits, other tax </a:t>
            </a:r>
          </a:p>
          <a:p>
            <a:endParaRPr lang="en-US">
              <a:latin typeface="+mj-lt"/>
            </a:endParaRPr>
          </a:p>
          <a:p>
            <a:endParaRPr lang="en-US">
              <a:latin typeface="+mj-lt"/>
            </a:endParaRPr>
          </a:p>
          <a:p>
            <a:r>
              <a:rPr lang="en-US">
                <a:latin typeface="+mj-lt"/>
              </a:rPr>
              <a:t>Other revenues: Includes licenses ($XXM), payments from neighboring jurisdictions for Fire services ($XM), and revenues distributed by the State for alcohol and marijuana taxes ($XM). </a:t>
            </a:r>
            <a:endParaRPr lang="en-US">
              <a:latin typeface="+mj-lt"/>
              <a:cs typeface="Calibri"/>
            </a:endParaRPr>
          </a:p>
          <a:p>
            <a:endParaRPr lang="en-US">
              <a:latin typeface="+mj-lt"/>
            </a:endParaRPr>
          </a:p>
          <a:p>
            <a:r>
              <a:rPr lang="en-US">
                <a:latin typeface="+mj-lt"/>
              </a:rPr>
              <a:t>Staff updated the forecasted revenues shown here based on trends through the 2</a:t>
            </a:r>
            <a:r>
              <a:rPr lang="en-US" baseline="30000">
                <a:latin typeface="+mj-lt"/>
              </a:rPr>
              <a:t>nd</a:t>
            </a:r>
            <a:r>
              <a:rPr lang="en-US">
                <a:latin typeface="+mj-lt"/>
              </a:rPr>
              <a:t> quarter, economic data, and information from near by jurisdictions. </a:t>
            </a:r>
            <a:endParaRPr lang="en-US">
              <a:latin typeface="+mj-lt"/>
              <a:cs typeface="Calibri"/>
            </a:endParaRPr>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190819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637314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cs typeface="Calibri"/>
              </a:rPr>
              <a:t>While the proposed budget is balanced as required, it addresses but did not fix the structural gap</a:t>
            </a:r>
            <a:endParaRPr lang="en-US">
              <a:latin typeface="+mj-lt"/>
            </a:endParaRPr>
          </a:p>
          <a:p>
            <a:endParaRPr lang="en-US">
              <a:latin typeface="+mj-lt"/>
            </a:endParaRPr>
          </a:p>
          <a:p>
            <a:r>
              <a:rPr lang="en-US">
                <a:latin typeface="+mj-lt"/>
              </a:rPr>
              <a:t>$8.9M comes from 2024 Fund Balance.  ---</a:t>
            </a:r>
          </a:p>
          <a:p>
            <a:r>
              <a:rPr lang="en-US">
                <a:latin typeface="+mj-lt"/>
                <a:cs typeface="Calibri"/>
              </a:rPr>
              <a:t>-where this cash comes from </a:t>
            </a:r>
          </a:p>
          <a:p>
            <a:pPr lvl="0"/>
            <a:r>
              <a:rPr lang="en-US">
                <a:latin typeface="+mj-lt"/>
              </a:rPr>
              <a:t>Use of Fund Balance </a:t>
            </a:r>
          </a:p>
          <a:p>
            <a:pPr lvl="1"/>
            <a:r>
              <a:rPr lang="en-US">
                <a:latin typeface="+mj-lt"/>
              </a:rPr>
              <a:t>2024 Interest Earnings from American Rescue Plan Act Funds ($2.2M)</a:t>
            </a:r>
          </a:p>
          <a:p>
            <a:pPr lvl="1"/>
            <a:r>
              <a:rPr lang="en-US">
                <a:latin typeface="+mj-lt"/>
              </a:rPr>
              <a:t>2024 Positive Revenues and Expense Savings ($2.9M)</a:t>
            </a:r>
          </a:p>
          <a:p>
            <a:pPr lvl="1"/>
            <a:r>
              <a:rPr lang="en-US">
                <a:latin typeface="+mj-lt"/>
              </a:rPr>
              <a:t>2024 One-time Expense Reductions Shown on Prior Slide ($3.75M)</a:t>
            </a:r>
          </a:p>
          <a:p>
            <a:endParaRPr lang="en-US">
              <a:latin typeface="+mj-lt"/>
            </a:endParaRPr>
          </a:p>
          <a:p>
            <a:r>
              <a:rPr lang="en-US">
                <a:latin typeface="+mj-lt"/>
              </a:rPr>
              <a:t>What does this mean for 2027? = expect approx. 3% gap – importance of maintaining reserves</a:t>
            </a:r>
          </a:p>
          <a:p>
            <a:endParaRPr lang="en-US"/>
          </a:p>
          <a:p>
            <a:endParaRPr lang="en-US"/>
          </a:p>
        </p:txBody>
      </p:sp>
      <p:sp>
        <p:nvSpPr>
          <p:cNvPr id="4" name="Slide Number Placeholder 3"/>
          <p:cNvSpPr>
            <a:spLocks noGrp="1"/>
          </p:cNvSpPr>
          <p:nvPr>
            <p:ph type="sldNum" sz="quarter" idx="5"/>
          </p:nvPr>
        </p:nvSpPr>
        <p:spPr/>
        <p:txBody>
          <a:bodyPr/>
          <a:lstStyle/>
          <a:p>
            <a:fld id="{AAF1BFBD-257F-46BD-BA29-8C97C466E4E9}" type="slidenum">
              <a:rPr lang="en-US" smtClean="0"/>
              <a:t>16</a:t>
            </a:fld>
            <a:endParaRPr lang="en-US"/>
          </a:p>
        </p:txBody>
      </p:sp>
    </p:spTree>
    <p:extLst>
      <p:ext uri="{BB962C8B-B14F-4D97-AF65-F5344CB8AC3E}">
        <p14:creationId xmlns:p14="http://schemas.microsoft.com/office/powerpoint/2010/main" val="3792599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rPr>
              <a:t>The City’s reserve policy creates three reserves for the City’s General Fund: the budget fully funds City Council Reserve Policy of 16.7% for the General Fund Reserve ($54.6M), 5% for Emergency Reserve ($16.3M), and 5% for Contingency Reserve ($16.3M). </a:t>
            </a:r>
          </a:p>
          <a:p>
            <a:pPr defTabSz="955593"/>
            <a:endParaRPr lang="en-US">
              <a:latin typeface="+mj-lt"/>
              <a:cs typeface="Calibri"/>
            </a:endParaRPr>
          </a:p>
          <a:p>
            <a:pPr algn="l">
              <a:buFont typeface="Arial" panose="020B0604020202020204" pitchFamily="34" charset="0"/>
              <a:buChar char="•"/>
            </a:pPr>
            <a:r>
              <a:rPr lang="en-US" b="1" i="0">
                <a:solidFill>
                  <a:srgbClr val="000000"/>
                </a:solidFill>
                <a:effectLst/>
                <a:latin typeface="+mj-lt"/>
              </a:rPr>
              <a:t>General Fund Reserve  </a:t>
            </a:r>
            <a:r>
              <a:rPr lang="en-US" b="0" i="0">
                <a:solidFill>
                  <a:srgbClr val="000000"/>
                </a:solidFill>
                <a:effectLst/>
                <a:latin typeface="+mj-lt"/>
              </a:rPr>
              <a:t>– the minimum level for this fund shall be 16.7% of General Fund expenditures. Use of this reserve requires super majority plus one vote of the City Council. No more than one third of the fund balance available in the sub-fund shall be expended within any single year. Should the reserve level fall below its required minimum, a plan will be formulated and adopted to replenish the minimum required amount within a two year period. Use of the General Fund Reserve is limited to catastrophic events.  </a:t>
            </a:r>
            <a:endParaRPr lang="en-US" b="0" i="0">
              <a:solidFill>
                <a:srgbClr val="000000"/>
              </a:solidFill>
              <a:effectLst/>
              <a:latin typeface="+mj-lt"/>
              <a:cs typeface="Calibri Light"/>
            </a:endParaRPr>
          </a:p>
          <a:p>
            <a:pPr algn="l">
              <a:buFont typeface="Arial" panose="020B0604020202020204" pitchFamily="34" charset="0"/>
              <a:buChar char="•"/>
            </a:pPr>
            <a:r>
              <a:rPr lang="en-US" b="1" i="0">
                <a:solidFill>
                  <a:srgbClr val="000000"/>
                </a:solidFill>
                <a:effectLst/>
                <a:latin typeface="+mj-lt"/>
              </a:rPr>
              <a:t>Emergency Reserve</a:t>
            </a:r>
            <a:r>
              <a:rPr lang="en-US" b="0" i="0">
                <a:solidFill>
                  <a:srgbClr val="000000"/>
                </a:solidFill>
                <a:effectLst/>
                <a:latin typeface="+mj-lt"/>
              </a:rPr>
              <a:t>–Use of this reserve requires Super Majority vote of those City Council members present at the meeting for which the proposed use is voted. Use of this fund shall be limited to responding to emergencies, including but not limited to: economic cycles or downturns, unpredicted volatility in revenue sources, revenue reductions due to State or Federal actions that impact the current level of services, adverse weather conditions such as snow storms, flooding, wind storms, drought, extreme heat, wild fires, or other weather related phenomena</a:t>
            </a:r>
            <a:endParaRPr lang="en-US" b="0" i="0">
              <a:solidFill>
                <a:srgbClr val="000000"/>
              </a:solidFill>
              <a:effectLst/>
              <a:latin typeface="+mj-lt"/>
              <a:cs typeface="Calibri Light"/>
            </a:endParaRPr>
          </a:p>
          <a:p>
            <a:pPr algn="l">
              <a:buFont typeface="Arial" panose="020B0604020202020204" pitchFamily="34" charset="0"/>
              <a:buNone/>
            </a:pPr>
            <a:endParaRPr lang="en-US" b="0" i="0">
              <a:solidFill>
                <a:srgbClr val="000000"/>
              </a:solidFill>
              <a:effectLst/>
              <a:latin typeface="+mj-lt"/>
            </a:endParaRPr>
          </a:p>
          <a:p>
            <a:pPr algn="l">
              <a:buFont typeface="Arial" panose="020B0604020202020204" pitchFamily="34" charset="0"/>
              <a:buChar char="•"/>
            </a:pPr>
            <a:r>
              <a:rPr lang="en-US" b="1" i="0">
                <a:solidFill>
                  <a:srgbClr val="000000"/>
                </a:solidFill>
                <a:effectLst/>
                <a:latin typeface="+mj-lt"/>
              </a:rPr>
              <a:t>Contingency Reserve</a:t>
            </a:r>
            <a:r>
              <a:rPr lang="en-US" b="0" i="0">
                <a:solidFill>
                  <a:srgbClr val="000000"/>
                </a:solidFill>
                <a:effectLst/>
                <a:latin typeface="+mj-lt"/>
              </a:rPr>
              <a:t>: Use of this reserve requires majority vote of City Council members present at the meeting for which the proposed use is voted. Use of this fund shall be limited to one-time expenditures, including but not limited to: identified deferred maintenance needs that may not otherwise have an identified funding source or are an emergent need to repair or replace,  specific capital projects that may otherwise not be accomplished through other funding sources, legal judgments or settlements, one-time projects or programs that do not have other dedicated funding</a:t>
            </a:r>
            <a:endParaRPr lang="en-US">
              <a:latin typeface="+mj-lt"/>
            </a:endParaRPr>
          </a:p>
          <a:p>
            <a:pPr defTabSz="955593"/>
            <a:r>
              <a:rPr lang="en-US">
                <a:latin typeface="+mj-lt"/>
              </a:rPr>
              <a:t>-------------------------------------------------</a:t>
            </a:r>
            <a:endParaRPr lang="en-US">
              <a:latin typeface="+mj-lt"/>
              <a:cs typeface="Calibri"/>
            </a:endParaRPr>
          </a:p>
          <a:p>
            <a:endParaRPr lang="en-US" baseline="0">
              <a:latin typeface="+mj-lt"/>
            </a:endParaRPr>
          </a:p>
          <a:p>
            <a:r>
              <a:rPr lang="en-US">
                <a:latin typeface="+mj-lt"/>
                <a:cs typeface="Calibri Light"/>
              </a:rPr>
              <a:t>On next slide we will outline some of the whys for maintaining these reserves</a:t>
            </a:r>
          </a:p>
          <a:p>
            <a:endParaRPr lang="en-US"/>
          </a:p>
          <a:p>
            <a:r>
              <a:rPr lang="en-US">
                <a:cs typeface="Calibri" panose="020F0502020204030204"/>
              </a:rPr>
              <a:t>Recent credit upgrade from Fitch cited our strong reserves as a key rating driver and  </a:t>
            </a:r>
            <a:endParaRPr lang="en-US"/>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097899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2FBF2A-1BDF-44F9-B71A-BA38FBA5F7A6}" type="slidenum">
              <a:rPr lang="en-US" smtClean="0"/>
              <a:t>18</a:t>
            </a:fld>
            <a:endParaRPr lang="en-US"/>
          </a:p>
        </p:txBody>
      </p:sp>
    </p:spTree>
    <p:extLst>
      <p:ext uri="{BB962C8B-B14F-4D97-AF65-F5344CB8AC3E}">
        <p14:creationId xmlns:p14="http://schemas.microsoft.com/office/powerpoint/2010/main" val="2617193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cs typeface="Calibri"/>
              </a:rPr>
              <a:t>Slide totals $21.5</a:t>
            </a:r>
          </a:p>
          <a:p>
            <a:endParaRPr lang="en-US">
              <a:latin typeface="+mj-lt"/>
              <a:cs typeface="Calibri"/>
            </a:endParaRPr>
          </a:p>
          <a:p>
            <a:r>
              <a:rPr lang="en-US">
                <a:latin typeface="+mj-lt"/>
                <a:cs typeface="Calibri"/>
              </a:rPr>
              <a:t>In September, the OMB projected a $24M deficit in the general fund due to a structural deficit resulting from the rate of expense growth (4.3) out-pacing the rate of our revenue growth (2.6).</a:t>
            </a:r>
          </a:p>
          <a:p>
            <a:endParaRPr lang="en-US">
              <a:latin typeface="+mj-lt"/>
              <a:cs typeface="Calibri"/>
            </a:endParaRPr>
          </a:p>
          <a:p>
            <a:endParaRPr lang="en-US">
              <a:latin typeface="+mj-lt"/>
              <a:cs typeface="Calibri"/>
            </a:endParaRPr>
          </a:p>
          <a:p>
            <a:r>
              <a:rPr lang="en-US">
                <a:latin typeface="+mj-lt"/>
                <a:cs typeface="Calibri"/>
              </a:rPr>
              <a:t>The focus of the next few slides is on how we closed the closed the $24M gap in the GF to propose a balanced budget as required by state law, but the process steps and considerations that we took to evaluate expense structure, reduce expense, transition of service models was applied to all funds. </a:t>
            </a:r>
          </a:p>
          <a:p>
            <a:endParaRPr lang="en-US">
              <a:latin typeface="+mj-lt"/>
              <a:cs typeface="Calibri"/>
            </a:endParaRPr>
          </a:p>
          <a:p>
            <a:r>
              <a:rPr lang="en-US">
                <a:latin typeface="+mj-lt"/>
                <a:cs typeface="Calibri"/>
              </a:rPr>
              <a:t>Point out that while this proposed budget begins to address the structural deficit, its does not fix it as we will discuss later.</a:t>
            </a:r>
          </a:p>
          <a:p>
            <a:r>
              <a:rPr lang="en-US">
                <a:latin typeface="+mj-lt"/>
                <a:cs typeface="Calibri"/>
              </a:rPr>
              <a:t>-----------------------</a:t>
            </a:r>
          </a:p>
          <a:p>
            <a:endParaRPr lang="en-US">
              <a:latin typeface="+mj-lt"/>
              <a:cs typeface="Calibri"/>
            </a:endParaRPr>
          </a:p>
          <a:p>
            <a:pPr marL="169495" indent="-169495">
              <a:buFont typeface="Wingdings" panose="05000000000000000000" pitchFamily="2" charset="2"/>
              <a:buChar char="n"/>
            </a:pPr>
            <a:r>
              <a:rPr lang="en-US">
                <a:latin typeface="+mj-lt"/>
                <a:cs typeface="Calibri"/>
              </a:rPr>
              <a:t>Look at categories of expense reduction – most will be mentioned in more detail in the highlights section but I want to mention a few here</a:t>
            </a:r>
          </a:p>
          <a:p>
            <a:pPr marL="169495" indent="-169495">
              <a:buFont typeface="Wingdings" panose="05000000000000000000" pitchFamily="2" charset="2"/>
              <a:buChar char="n"/>
            </a:pPr>
            <a:br>
              <a:rPr lang="en-US">
                <a:latin typeface="+mj-lt"/>
                <a:cs typeface="Calibri"/>
              </a:rPr>
            </a:br>
            <a:r>
              <a:rPr lang="en-US">
                <a:latin typeface="+mj-lt"/>
                <a:cs typeface="Calibri"/>
              </a:rPr>
              <a:t>Senior services</a:t>
            </a:r>
          </a:p>
          <a:p>
            <a:r>
              <a:rPr lang="en-US">
                <a:latin typeface="+mj-lt"/>
                <a:cs typeface="Calibri"/>
              </a:rPr>
              <a:t>- The City is in active negotiations with Metro Parks to provide senior services</a:t>
            </a:r>
          </a:p>
          <a:p>
            <a:r>
              <a:rPr lang="en-US">
                <a:latin typeface="+mj-lt"/>
                <a:cs typeface="Calibri"/>
              </a:rPr>
              <a:t>-Human Rights contracting </a:t>
            </a:r>
          </a:p>
          <a:p>
            <a:endParaRPr lang="en-US">
              <a:latin typeface="+mj-lt"/>
              <a:cs typeface="Calibri"/>
            </a:endParaRPr>
          </a:p>
          <a:p>
            <a:endParaRPr lang="en-US">
              <a:latin typeface="+mj-lt"/>
              <a:cs typeface="Calibri"/>
            </a:endParaRPr>
          </a:p>
          <a:p>
            <a:r>
              <a:rPr lang="en-US">
                <a:latin typeface="+mj-lt"/>
                <a:cs typeface="Calibri"/>
              </a:rPr>
              <a:t>-Pause in Alternative Response Hiring</a:t>
            </a:r>
          </a:p>
          <a:p>
            <a:pPr defTabSz="903976">
              <a:defRPr/>
            </a:pPr>
            <a:r>
              <a:rPr lang="en-US">
                <a:solidFill>
                  <a:srgbClr val="000000"/>
                </a:solidFill>
                <a:latin typeface="+mj-lt"/>
              </a:rPr>
              <a:t>The proposed budget includes delaying the hiring of 5 Community Service Officers – outside of the general fund, it also includes holding vacant two positions for the HOPE team and. Over the next year the HOPE Team and TFD will be focused on consistent staffing for the current team size and building and refining patient care documentation and personnel time tracking programs.  They will also acquire a BHA license and determine how billing will be accomplished.  Over the next biennium as the CSO positions are held vacant, TPD will review the efficacy of the CSO program. Some of the metrics that will be utilized in evaluating the program are dispatch and response times, an improved sense of community safety, and increased community engagement.</a:t>
            </a:r>
            <a:r>
              <a:rPr lang="en-US">
                <a:latin typeface="+mj-lt"/>
              </a:rPr>
              <a:t> </a:t>
            </a:r>
            <a:endParaRPr lang="en-US">
              <a:latin typeface="+mj-lt"/>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19</a:t>
            </a:fld>
            <a:endParaRPr lang="en-US"/>
          </a:p>
        </p:txBody>
      </p:sp>
    </p:spTree>
    <p:extLst>
      <p:ext uri="{BB962C8B-B14F-4D97-AF65-F5344CB8AC3E}">
        <p14:creationId xmlns:p14="http://schemas.microsoft.com/office/powerpoint/2010/main" val="248223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495" indent="-169495">
              <a:spcBef>
                <a:spcPts val="989"/>
              </a:spcBef>
              <a:buFont typeface="Arial,Sans-Serif"/>
              <a:buChar char="•"/>
            </a:pPr>
            <a:r>
              <a:rPr lang="en-US">
                <a:latin typeface="+mj-lt"/>
              </a:rPr>
              <a:t>Homelessness and Housing</a:t>
            </a:r>
          </a:p>
          <a:p>
            <a:pPr marL="169495" indent="-169495">
              <a:spcBef>
                <a:spcPts val="989"/>
              </a:spcBef>
              <a:buFont typeface="Arial,Sans-Serif"/>
              <a:buChar char="•"/>
            </a:pPr>
            <a:r>
              <a:rPr lang="en-US">
                <a:latin typeface="+mj-lt"/>
              </a:rPr>
              <a:t>Public Safety </a:t>
            </a:r>
          </a:p>
          <a:p>
            <a:pPr marL="169495" indent="-169495">
              <a:spcBef>
                <a:spcPts val="989"/>
              </a:spcBef>
              <a:buFont typeface="Arial,Sans-Serif"/>
              <a:buChar char="•"/>
            </a:pPr>
            <a:r>
              <a:rPr lang="en-US">
                <a:latin typeface="+mj-lt"/>
              </a:rPr>
              <a:t>Business Support?</a:t>
            </a:r>
          </a:p>
          <a:p>
            <a:pPr marL="169495" indent="-169495">
              <a:spcBef>
                <a:spcPts val="989"/>
              </a:spcBef>
              <a:buFont typeface="Arial,Sans-Serif"/>
              <a:buChar char="•"/>
            </a:pPr>
            <a:r>
              <a:rPr lang="en-US">
                <a:latin typeface="+mj-lt"/>
              </a:rPr>
              <a:t>Follow through on existing plans and work such as the Climate Action Plans, Vision Zero Plan, and others</a:t>
            </a:r>
          </a:p>
          <a:p>
            <a:endParaRPr lang="en-US">
              <a:latin typeface="+mj-lt"/>
            </a:endParaRPr>
          </a:p>
          <a:p>
            <a:endParaRPr lang="en-US">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2</a:t>
            </a:fld>
            <a:endParaRPr lang="en-US"/>
          </a:p>
        </p:txBody>
      </p:sp>
    </p:spTree>
    <p:extLst>
      <p:ext uri="{BB962C8B-B14F-4D97-AF65-F5344CB8AC3E}">
        <p14:creationId xmlns:p14="http://schemas.microsoft.com/office/powerpoint/2010/main" val="207095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rPr>
              <a:t>Slide totals $4.6</a:t>
            </a:r>
          </a:p>
          <a:p>
            <a:endParaRPr lang="en-US">
              <a:latin typeface="+mj-lt"/>
            </a:endParaRPr>
          </a:p>
          <a:p>
            <a:r>
              <a:rPr lang="en-US">
                <a:latin typeface="+mj-lt"/>
                <a:cs typeface="Calibri"/>
              </a:rPr>
              <a:t>CIAC will also add </a:t>
            </a:r>
            <a:r>
              <a:rPr lang="en-US">
                <a:latin typeface="+mj-lt"/>
              </a:rPr>
              <a:t>to 1065 Streets ($600k)</a:t>
            </a:r>
          </a:p>
          <a:p>
            <a:endParaRPr lang="en-US">
              <a:latin typeface="+mj-lt"/>
            </a:endParaRPr>
          </a:p>
          <a:p>
            <a:r>
              <a:rPr lang="en-US">
                <a:cs typeface="Calibri"/>
              </a:rPr>
              <a:t>We worked together to comprehensively evaluate revenue options to address the city’s financial sustainability – we did this across funds and revenue sources.  </a:t>
            </a:r>
          </a:p>
          <a:p>
            <a:endParaRPr lang="en-US">
              <a:cs typeface="Calibri"/>
            </a:endParaRPr>
          </a:p>
          <a:p>
            <a:r>
              <a:rPr lang="en-US">
                <a:cs typeface="Calibri"/>
              </a:rPr>
              <a:t>The updates mentioned on this slide are focused on the GF.</a:t>
            </a:r>
          </a:p>
          <a:p>
            <a:endParaRPr lang="en-US">
              <a:cs typeface="Calibri"/>
            </a:endParaRPr>
          </a:p>
          <a:p>
            <a:pPr marL="225994" indent="-225994">
              <a:buAutoNum type="arabicPeriod"/>
            </a:pPr>
            <a:r>
              <a:rPr lang="en-US">
                <a:cs typeface="Calibri"/>
              </a:rPr>
              <a:t>Utility taxes are based on the total earnings of the utility. The proposed budget incorporates revenues estimated on the removal of an existing utility tax exemption that would result in additional revenue to the GF of $2.7 M – this exemption is for contributions in aid of construction of utility assets –this comes into play where the developer or customer either constructs the utility asset or pays the utility for it’s construction – the value of this exchange would no longer be exempt from taxation with this proposal </a:t>
            </a:r>
          </a:p>
          <a:p>
            <a:pPr marL="225994" indent="-225994">
              <a:buAutoNum type="arabicPeriod"/>
            </a:pPr>
            <a:endParaRPr lang="en-US">
              <a:cs typeface="Calibri"/>
            </a:endParaRPr>
          </a:p>
          <a:p>
            <a:pPr marL="225994" indent="-225994">
              <a:buAutoNum type="arabicPeriod"/>
            </a:pPr>
            <a:r>
              <a:rPr lang="en-US">
                <a:cs typeface="Calibri"/>
              </a:rPr>
              <a:t>Under this proposal we would implement a focused effort to bring short term rental operations into compliance with the City’s business license requirements.  While the focus will be compliance, we will realize additional revenues in the biennium of $110K.  Our tax and license division contracted with a vendor to assist in identifying short term rentals that are operating in the city – by prioritizing this effort of educating businesses and collecting appropriate fees we estimate that a minimum of 500 short term rentals would be brought into compliance.   The budget assumption is based on the lowest licensing tier.  </a:t>
            </a:r>
          </a:p>
          <a:p>
            <a:pPr marL="225994" indent="-225994">
              <a:buAutoNum type="arabicPeriod"/>
            </a:pPr>
            <a:endParaRPr lang="en-US">
              <a:cs typeface="Calibri"/>
            </a:endParaRPr>
          </a:p>
          <a:p>
            <a:pPr marL="225994" indent="-225994">
              <a:buAutoNum type="arabicPeriod"/>
            </a:pPr>
            <a:r>
              <a:rPr lang="en-US">
                <a:cs typeface="Calibri"/>
              </a:rPr>
              <a:t>We are also recommending elimination of an existing deduction for international investment management services.  This deduction has been in place in part or in full as a tax credit since 2008 to incentivize a large employer to keep its operations in the City.  That employer has since left the City – elimination of this deduction would impact 35-40 businesses – 25 withing city limits.  9 of the businesses are believed to be in the $250-$1M B&amp;O tax bracket, and the remaining 2/3rds in the over $1M bracket.</a:t>
            </a:r>
          </a:p>
          <a:p>
            <a:pPr marL="225994" indent="-225994">
              <a:buAutoNum type="arabicPeriod"/>
            </a:pPr>
            <a:endParaRPr lang="en-US">
              <a:cs typeface="Calibri"/>
            </a:endParaRPr>
          </a:p>
          <a:p>
            <a:pPr marL="225994" indent="-225994">
              <a:buAutoNum type="arabicPeriod"/>
            </a:pPr>
            <a:r>
              <a:rPr lang="en-US">
                <a:cs typeface="Calibri"/>
              </a:rPr>
              <a:t>This budge also assumes an increase in false alarm fees for police. Raising the fee from $100-115 for the 1</a:t>
            </a:r>
            <a:r>
              <a:rPr lang="en-US" baseline="30000">
                <a:cs typeface="Calibri"/>
              </a:rPr>
              <a:t>st</a:t>
            </a:r>
            <a:r>
              <a:rPr lang="en-US">
                <a:cs typeface="Calibri"/>
              </a:rPr>
              <a:t> violation and up to $200 for additional false alarms over a year.  The 115 is higher than PC but = Seattle.  Fire false alarm fees are currently $150 res. And $250 commercial --- Again, while the goal is to reduce false alarms, we expect to recognize revenue in the biennium between $40-70K.</a:t>
            </a:r>
          </a:p>
          <a:p>
            <a:pPr marL="225994" indent="-225994">
              <a:buAutoNum type="arabicPeriod"/>
            </a:pPr>
            <a:endParaRPr lang="en-US">
              <a:cs typeface="Calibri"/>
            </a:endParaRPr>
          </a:p>
          <a:p>
            <a:pPr marL="225994" indent="-225994">
              <a:buAutoNum type="arabicPeriod"/>
            </a:pPr>
            <a:r>
              <a:rPr lang="en-US">
                <a:cs typeface="Calibri"/>
              </a:rPr>
              <a:t>The last revenue item is an excise tax proposal that will raise additional funds through taxing sellers of food and beverages at indoor City-owned venues (Tac Dome and Convention Center).  We recognize that these taxes may be passed on to the consumers at these sites.  However, staff anticipates that the cost of food and beverages will still be at or below market rate on most items – we are working with our vendors on these estimates. </a:t>
            </a:r>
          </a:p>
          <a:p>
            <a:r>
              <a:rPr lang="en-US">
                <a:cs typeface="Calibri"/>
              </a:rPr>
              <a:t>  	--these revenues will be used to support the cost of the City Event and Recognition Committee (CERC) events and provide resources for grant funding opportunities; this will allow us to move these costs from the GF and potentially allow for increased support of these events and grants without GF impact.  Revenues are expected in the amount of $400- $500 per year (the revenue shown reflects offset of GF costs for 1 year)</a:t>
            </a:r>
          </a:p>
        </p:txBody>
      </p:sp>
      <p:sp>
        <p:nvSpPr>
          <p:cNvPr id="4" name="Slide Number Placeholder 3"/>
          <p:cNvSpPr>
            <a:spLocks noGrp="1"/>
          </p:cNvSpPr>
          <p:nvPr>
            <p:ph type="sldNum" sz="quarter" idx="5"/>
          </p:nvPr>
        </p:nvSpPr>
        <p:spPr/>
        <p:txBody>
          <a:bodyPr/>
          <a:lstStyle/>
          <a:p>
            <a:fld id="{AAF1BFBD-257F-46BD-BA29-8C97C466E4E9}" type="slidenum">
              <a:rPr lang="en-US" smtClean="0"/>
              <a:t>20</a:t>
            </a:fld>
            <a:endParaRPr lang="en-US"/>
          </a:p>
        </p:txBody>
      </p:sp>
    </p:spTree>
    <p:extLst>
      <p:ext uri="{BB962C8B-B14F-4D97-AF65-F5344CB8AC3E}">
        <p14:creationId xmlns:p14="http://schemas.microsoft.com/office/powerpoint/2010/main" val="3481572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schemeClr val="bg2">
                    <a:lumMod val="10000"/>
                  </a:schemeClr>
                </a:solidFill>
                <a:latin typeface="+mj-lt"/>
                <a:cs typeface="Calibri Light"/>
              </a:rPr>
              <a:t>Slide totals $8.4M</a:t>
            </a:r>
          </a:p>
          <a:p>
            <a:pPr>
              <a:defRPr/>
            </a:pPr>
            <a:endParaRPr lang="en-US">
              <a:solidFill>
                <a:schemeClr val="bg2">
                  <a:lumMod val="10000"/>
                </a:schemeClr>
              </a:solidFill>
              <a:latin typeface="+mj-lt"/>
            </a:endParaRPr>
          </a:p>
          <a:p>
            <a:pPr defTabSz="903976">
              <a:defRPr/>
            </a:pPr>
            <a:r>
              <a:rPr lang="en-US">
                <a:solidFill>
                  <a:schemeClr val="bg2">
                    <a:lumMod val="10000"/>
                  </a:schemeClr>
                </a:solidFill>
                <a:latin typeface="+mj-lt"/>
              </a:rPr>
              <a:t>While non-additive approaches were the focus of the budgeting process, due to cost increasing, staffing pressure, meeting community needs, and considerations of financial sustainability, the items listed above were added to the General Fund)</a:t>
            </a:r>
            <a:endParaRPr lang="en-US"/>
          </a:p>
          <a:p>
            <a:r>
              <a:rPr lang="en-US">
                <a:latin typeface="+mj-lt"/>
                <a:cs typeface="Calibri Light"/>
              </a:rPr>
              <a:t> Again, you will get additional detail in the highlights section of this presentation as well as in the upcoming departmental and priority area presentations. </a:t>
            </a:r>
          </a:p>
          <a:p>
            <a:endParaRPr lang="en-US" b="0">
              <a:latin typeface="+mj-lt"/>
              <a:cs typeface="Calibri Light"/>
            </a:endParaRPr>
          </a:p>
          <a:p>
            <a:r>
              <a:rPr lang="en-US" b="0">
                <a:latin typeface="+mj-lt"/>
                <a:cs typeface="Calibri Light"/>
              </a:rPr>
              <a:t>These increases are largely covered by use of unexpended fund balance.  </a:t>
            </a:r>
          </a:p>
          <a:p>
            <a:endParaRPr lang="en-US" b="0">
              <a:latin typeface="+mj-lt"/>
              <a:cs typeface="Calibri Light"/>
            </a:endParaRPr>
          </a:p>
          <a:p>
            <a:r>
              <a:rPr lang="en-US" b="0">
                <a:latin typeface="+mj-lt"/>
                <a:cs typeface="Calibri Light"/>
              </a:rPr>
              <a:t>I do want to call out one item on this slide under the financial sustainability section.  Our mental health and substance use disorder fund, is funded by 1/10</a:t>
            </a:r>
            <a:r>
              <a:rPr lang="en-US" b="0" baseline="30000">
                <a:latin typeface="+mj-lt"/>
                <a:cs typeface="Calibri Light"/>
              </a:rPr>
              <a:t>th</a:t>
            </a:r>
            <a:r>
              <a:rPr lang="en-US" b="0">
                <a:latin typeface="+mj-lt"/>
                <a:cs typeface="Calibri Light"/>
              </a:rPr>
              <a:t> of 1% sales tax, and like the GF is experiencing a deficit from lower revenue growth and higher expense growth.  Due to the critical nature of the programing in that fund, the GF increase shown here represents a transfer from the GF to be able to continue with that programing.  Despite this transfer reductions of programming in that fund were still necessary and will be discussed during the highlight section of the budget presentation. </a:t>
            </a:r>
          </a:p>
        </p:txBody>
      </p:sp>
      <p:sp>
        <p:nvSpPr>
          <p:cNvPr id="4" name="Slide Number Placeholder 3"/>
          <p:cNvSpPr>
            <a:spLocks noGrp="1"/>
          </p:cNvSpPr>
          <p:nvPr>
            <p:ph type="sldNum" sz="quarter" idx="5"/>
          </p:nvPr>
        </p:nvSpPr>
        <p:spPr/>
        <p:txBody>
          <a:bodyPr/>
          <a:lstStyle/>
          <a:p>
            <a:fld id="{AAF1BFBD-257F-46BD-BA29-8C97C466E4E9}" type="slidenum">
              <a:rPr lang="en-US" smtClean="0"/>
              <a:t>21</a:t>
            </a:fld>
            <a:endParaRPr lang="en-US"/>
          </a:p>
        </p:txBody>
      </p:sp>
    </p:spTree>
    <p:extLst>
      <p:ext uri="{BB962C8B-B14F-4D97-AF65-F5344CB8AC3E}">
        <p14:creationId xmlns:p14="http://schemas.microsoft.com/office/powerpoint/2010/main" val="429485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cs typeface="Calibri Light"/>
              </a:rPr>
              <a:t>Mention expense and program review - across and good practice</a:t>
            </a:r>
          </a:p>
          <a:p>
            <a:endParaRPr lang="en-US">
              <a:latin typeface="+mj-lt"/>
            </a:endParaRPr>
          </a:p>
          <a:p>
            <a:r>
              <a:rPr lang="en-US">
                <a:latin typeface="+mj-lt"/>
              </a:rPr>
              <a:t>Overall systemwide revenue increase </a:t>
            </a:r>
            <a:endParaRPr lang="en-US">
              <a:latin typeface="+mj-lt"/>
              <a:cs typeface="Calibri"/>
            </a:endParaRPr>
          </a:p>
          <a:p>
            <a:endParaRPr lang="en-US">
              <a:latin typeface="+mj-lt"/>
            </a:endParaRPr>
          </a:p>
          <a:p>
            <a:r>
              <a:rPr lang="en-US">
                <a:latin typeface="+mj-lt"/>
              </a:rPr>
              <a:t>In</a:t>
            </a:r>
            <a:r>
              <a:rPr lang="en-US" baseline="0">
                <a:latin typeface="+mj-lt"/>
              </a:rPr>
              <a:t> order to support the service levels included in the budget, staff is proposing to update several fee categories to support improvement in service levels in the permit services department. The proposed fee increases have been evaluated based on the cost of providing the services and comparable fees in other jurisdictions. A key driver for these increases is to support service enhancements in permitting. At the October 22 Study Session, Peter Huffman from Planning and Development Services will provide a complete briefing on these proposals.</a:t>
            </a:r>
            <a:r>
              <a:rPr lang="en-US">
                <a:latin typeface="+mj-lt"/>
              </a:rPr>
              <a:t> </a:t>
            </a:r>
            <a:endParaRPr lang="en-US" baseline="0">
              <a:latin typeface="+mj-lt"/>
              <a:cs typeface="Calibri"/>
            </a:endParaRPr>
          </a:p>
          <a:p>
            <a:endParaRPr lang="en-US" baseline="0">
              <a:latin typeface="+mj-lt"/>
            </a:endParaRPr>
          </a:p>
          <a:p>
            <a:r>
              <a:rPr lang="en-US" baseline="0">
                <a:latin typeface="+mj-lt"/>
              </a:rPr>
              <a:t>These proposals were presented by the utilities to the GPFC committee in September</a:t>
            </a:r>
            <a:endParaRPr lang="en-US" baseline="0">
              <a:latin typeface="+mj-lt"/>
              <a:cs typeface="Calibri"/>
            </a:endParaRPr>
          </a:p>
          <a:p>
            <a:endParaRPr lang="en-US">
              <a:cs typeface="Calibri"/>
            </a:endParaRPr>
          </a:p>
          <a:p>
            <a:endParaRPr lang="en-US">
              <a:cs typeface="Calibri"/>
            </a:endParaRPr>
          </a:p>
          <a:p>
            <a:r>
              <a:rPr lang="en-US"/>
              <a:t>Solid Waste Average increases: 5.7% in 2025; 5.7% in 2026 — $3.16 preliminary average monthly increase in 2025 — $3.35 preliminary average monthly increase in 2026</a:t>
            </a:r>
            <a:endParaRPr lang="en-US">
              <a:cs typeface="Calibri"/>
            </a:endParaRPr>
          </a:p>
          <a:p>
            <a:endParaRPr lang="en-US">
              <a:cs typeface="Calibri"/>
            </a:endParaRPr>
          </a:p>
          <a:p>
            <a:r>
              <a:rPr lang="en-US"/>
              <a:t>Tacoma Power Average increases: 6.5% in 2025; 6.5% in 2026 — $6.72 average monthly increase in 2025* — $7.09 average monthly increase in 2026</a:t>
            </a:r>
            <a:endParaRPr lang="en-US">
              <a:cs typeface="Calibri"/>
            </a:endParaRPr>
          </a:p>
          <a:p>
            <a:endParaRPr lang="en-US">
              <a:cs typeface="Calibri"/>
            </a:endParaRPr>
          </a:p>
          <a:p>
            <a:r>
              <a:rPr lang="en-US"/>
              <a:t>Wastewater Average increases: 6.7% in 2025; 6.4% in 2026 — $4.57 preliminary average monthly increase in 2025 — $4.71 preliminary average monthly increase in 2026</a:t>
            </a:r>
            <a:endParaRPr lang="en-US">
              <a:cs typeface="Calibri"/>
            </a:endParaRPr>
          </a:p>
          <a:p>
            <a:endParaRPr lang="en-US">
              <a:cs typeface="Calibri"/>
            </a:endParaRPr>
          </a:p>
          <a:p>
            <a:r>
              <a:rPr lang="en-US"/>
              <a:t>Stormwater Average increases: 7.7% in 2025; 8.0% in 2026 — $2.49 preliminary average monthly increase in 2025 — $2.70 preliminary average monthly increase in 2026</a:t>
            </a:r>
            <a:endParaRPr lang="en-US">
              <a:cs typeface="Calibri"/>
            </a:endParaRPr>
          </a:p>
          <a:p>
            <a:endParaRPr lang="en-US">
              <a:cs typeface="Calibri"/>
            </a:endParaRPr>
          </a:p>
          <a:p>
            <a:r>
              <a:rPr lang="en-US"/>
              <a:t>Tacoma Water Average increases: 6.3% in 2025; 6.3% in 2026 — $2.86 average monthly increase in 2025 (inside the City of Tacoma) — $3.10 average monthly increase in 2026 (inside the City of Tacoma) — $3.46 average monthly increase in 2025 (outside the City of Tacoma)* — $3.67 average monthly increase in 2026 (outside the City of Tacoma)*</a:t>
            </a:r>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726754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rPr>
              <a:t>We are going to focus in this next portion of the budget presentation on some of the highlights of the budget. </a:t>
            </a:r>
          </a:p>
          <a:p>
            <a:r>
              <a:rPr lang="en-US">
                <a:latin typeface="+mj-lt"/>
              </a:rPr>
              <a:t>But first I want to speak to the whole of the budget.  Our goal with this proposed budget was that it would reflect your policy decisions, and serve as an operational framework, a financial plan, and a communications tool.  </a:t>
            </a:r>
            <a:endParaRPr lang="en-US">
              <a:latin typeface="+mj-lt"/>
              <a:cs typeface="Calibri"/>
            </a:endParaRPr>
          </a:p>
          <a:p>
            <a:endParaRPr lang="en-US">
              <a:latin typeface="+mj-lt"/>
            </a:endParaRPr>
          </a:p>
          <a:p>
            <a:r>
              <a:rPr lang="en-US">
                <a:latin typeface="+mj-lt"/>
              </a:rPr>
              <a:t>Importantly, in addition, this budge is intended as a values statement, it is one of the most fundamentally important ways that we demonstrate our commitment to the community and the community's vision for the future of Tacoma. </a:t>
            </a:r>
            <a:endParaRPr lang="en-US">
              <a:latin typeface="+mj-lt"/>
              <a:cs typeface="Calibri"/>
            </a:endParaRPr>
          </a:p>
          <a:p>
            <a:r>
              <a:rPr lang="en-US">
                <a:latin typeface="+mj-lt"/>
              </a:rPr>
              <a:t>  </a:t>
            </a:r>
            <a:endParaRPr lang="en-US">
              <a:latin typeface="+mj-lt"/>
              <a:cs typeface="Calibri"/>
            </a:endParaRPr>
          </a:p>
          <a:p>
            <a:r>
              <a:rPr lang="en-US">
                <a:latin typeface="+mj-lt"/>
              </a:rPr>
              <a:t>This budget is all about maintaining this momentum.  With this proposed budget, we believe that we will be able to maintain our positive momentum. </a:t>
            </a:r>
            <a:endParaRPr lang="en-US">
              <a:latin typeface="+mj-lt"/>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23</a:t>
            </a:fld>
            <a:endParaRPr lang="en-US"/>
          </a:p>
        </p:txBody>
      </p:sp>
    </p:spTree>
    <p:extLst>
      <p:ext uri="{BB962C8B-B14F-4D97-AF65-F5344CB8AC3E}">
        <p14:creationId xmlns:p14="http://schemas.microsoft.com/office/powerpoint/2010/main" val="1858794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j-lt"/>
                <a:cs typeface="Calibri"/>
              </a:rPr>
              <a:t>Budget Grant Match Opportunities – </a:t>
            </a:r>
            <a:r>
              <a:rPr lang="en-US">
                <a:latin typeface="+mj-lt"/>
                <a:cs typeface="Calibri"/>
              </a:rPr>
              <a:t>this proposal will set aside $2M for grant match opportunities in 2025-2026, these dollars will go to leverage State and Federal dollars for capital improvements outlined in the Transportation Improvement Plan</a:t>
            </a:r>
            <a:endParaRPr lang="en-US" b="1">
              <a:latin typeface="+mj-lt"/>
              <a:cs typeface="Calibri"/>
            </a:endParaRPr>
          </a:p>
          <a:p>
            <a:endParaRPr lang="en-US">
              <a:latin typeface="+mj-lt"/>
              <a:cs typeface="Calibri"/>
            </a:endParaRPr>
          </a:p>
          <a:p>
            <a:r>
              <a:rPr lang="en-US" b="1">
                <a:latin typeface="+mj-lt"/>
                <a:cs typeface="Calibri"/>
              </a:rPr>
              <a:t>Active Transportation Infrastructure Improvements </a:t>
            </a:r>
          </a:p>
          <a:p>
            <a:pPr algn="l"/>
            <a:r>
              <a:rPr lang="en-US" b="0" i="0">
                <a:solidFill>
                  <a:srgbClr val="000000"/>
                </a:solidFill>
                <a:effectLst/>
                <a:latin typeface="Century Gothic" panose="020B0502020202020204" pitchFamily="34" charset="0"/>
              </a:rPr>
              <a:t>These funds ($900k) will be prioritized based on equity, safety, and connectivity and will build off the Vision Zero work and work to incorporate Complete Streets and Transportation Master Plan bike and pedestrian priority facilities. Potential projects include: Bike lanes on 6th Ave at Tacoma Ave (Add on to PW Project) and low-cost connections that could be added to the striping contract (i.e. bike lanes on McKinley Ave from 64th to 72nd or bike lanes on E 64th St from Pacific to Yakima Ave). </a:t>
            </a:r>
          </a:p>
          <a:p>
            <a:pPr algn="l"/>
            <a:r>
              <a:rPr lang="en-US">
                <a:latin typeface="+mj-lt"/>
                <a:cs typeface="Calibri"/>
              </a:rPr>
              <a:t>This category also includes funding for the Citywide ADA Program ($700k); Vision Zero Improvements ($90k); Neighborhood Traffic Calming ($100K). </a:t>
            </a:r>
          </a:p>
          <a:p>
            <a:pPr algn="l"/>
            <a:endParaRPr lang="en-US">
              <a:latin typeface="+mj-lt"/>
              <a:cs typeface="Calibri"/>
            </a:endParaRPr>
          </a:p>
          <a:p>
            <a:pPr defTabSz="903976">
              <a:defRPr/>
            </a:pPr>
            <a:r>
              <a:rPr lang="en-US" b="1">
                <a:latin typeface="+mj-lt"/>
              </a:rPr>
              <a:t>Capital Sidewalk Program- ($2.4M) - </a:t>
            </a:r>
            <a:r>
              <a:rPr lang="en-US" b="0" i="0">
                <a:solidFill>
                  <a:srgbClr val="000000"/>
                </a:solidFill>
                <a:effectLst/>
                <a:latin typeface="Century Gothic" panose="020B0502020202020204" pitchFamily="34" charset="0"/>
              </a:rPr>
              <a:t>This funding request provides for continuation of the City's Unfit/Unsafe sidewalk program to address the many requests about sidewalk issues that come through the 311/</a:t>
            </a:r>
            <a:r>
              <a:rPr lang="en-US" b="0" i="0" err="1">
                <a:solidFill>
                  <a:srgbClr val="000000"/>
                </a:solidFill>
                <a:effectLst/>
                <a:latin typeface="Century Gothic" panose="020B0502020202020204" pitchFamily="34" charset="0"/>
              </a:rPr>
              <a:t>SeeClickFix</a:t>
            </a:r>
            <a:r>
              <a:rPr lang="en-US" b="0" i="0">
                <a:solidFill>
                  <a:srgbClr val="000000"/>
                </a:solidFill>
                <a:effectLst/>
                <a:latin typeface="Century Gothic" panose="020B0502020202020204" pitchFamily="34" charset="0"/>
              </a:rPr>
              <a:t> system. Current funding addresses 100-125 locations annually for the Unfit/Unsafe sidewalk Program. This request includes funding for Street Operations concrete crew to replace Unfit/Unsafe sidewalk and funding for the Unfit/Unsafe Program Management. The funding also includes an allocation of funds to use for beveling to eliminate uneven sidewalk.</a:t>
            </a:r>
          </a:p>
          <a:p>
            <a:pPr defTabSz="903976">
              <a:defRPr/>
            </a:pPr>
            <a:endParaRPr lang="en-US">
              <a:solidFill>
                <a:srgbClr val="000000"/>
              </a:solidFill>
              <a:latin typeface="Century Gothic" panose="020B0502020202020204" pitchFamily="34" charset="0"/>
              <a:cs typeface="Calibri"/>
            </a:endParaRPr>
          </a:p>
          <a:p>
            <a:pPr defTabSz="903976">
              <a:defRPr/>
            </a:pPr>
            <a:r>
              <a:rPr lang="en-US" b="1">
                <a:solidFill>
                  <a:srgbClr val="000000"/>
                </a:solidFill>
                <a:latin typeface="Century Gothic" panose="020B0502020202020204" pitchFamily="34" charset="0"/>
                <a:cs typeface="Calibri"/>
              </a:rPr>
              <a:t>Traffic Signal Improvements – ($800k) – </a:t>
            </a:r>
            <a:r>
              <a:rPr lang="en-US">
                <a:solidFill>
                  <a:srgbClr val="000000"/>
                </a:solidFill>
                <a:latin typeface="Century Gothic" panose="020B0502020202020204" pitchFamily="34" charset="0"/>
                <a:cs typeface="Calibri"/>
              </a:rPr>
              <a:t>funding will go to rebuild signals in need of</a:t>
            </a:r>
            <a:r>
              <a:rPr lang="en-US" b="0" i="0">
                <a:solidFill>
                  <a:srgbClr val="000000"/>
                </a:solidFill>
                <a:effectLst/>
                <a:latin typeface="Century Gothic" panose="020B0502020202020204" pitchFamily="34" charset="0"/>
              </a:rPr>
              <a:t> complete rebuild in order to increase traffic signal safety and efficiency, and increase capacity for additional infrastructure to facilitate desired signal operations. Specifically, the traffic signal cabinet and the underground conduit are inadequate to support ADA accessible push buttons or add left turn indications. </a:t>
            </a:r>
            <a:endParaRPr lang="en-US" b="1">
              <a:latin typeface="+mj-lt"/>
              <a:cs typeface="Calibri"/>
            </a:endParaRPr>
          </a:p>
          <a:p>
            <a:endParaRPr lang="en-US" b="1">
              <a:latin typeface="+mj-lt"/>
              <a:cs typeface="Calibri"/>
            </a:endParaRPr>
          </a:p>
          <a:p>
            <a:r>
              <a:rPr lang="en-US" b="1">
                <a:latin typeface="+mj-lt"/>
                <a:cs typeface="Calibri"/>
              </a:rPr>
              <a:t>Maker Space Librarian ($250k)</a:t>
            </a:r>
          </a:p>
          <a:p>
            <a:r>
              <a:rPr lang="en-US">
                <a:solidFill>
                  <a:srgbClr val="000000"/>
                </a:solidFill>
                <a:latin typeface="+mj-lt"/>
                <a:cs typeface="Arial"/>
              </a:rPr>
              <a:t>This proposal will use trust funds to fund a project employee through 2026 to staff and program the new maker space in the Main Library.  As part of the Main Branch redesign, this change is literally on display with the addition of a makerspace. This collaborative area will encourage engagement of community members in classes, dedicated working areas, and project support. Equipment like sewing machines, 3D printers, etc. have been purchased to help enhance skill and community building. This position will help program the space and maintain this equipment. </a:t>
            </a:r>
            <a:endParaRPr lang="en-US">
              <a:latin typeface="+mj-lt"/>
              <a:cs typeface="Arial"/>
            </a:endParaRPr>
          </a:p>
          <a:p>
            <a:endParaRPr lang="en-US" b="1">
              <a:latin typeface="+mj-lt"/>
              <a:cs typeface="Calibri"/>
            </a:endParaRPr>
          </a:p>
          <a:p>
            <a:endParaRPr lang="en-US">
              <a:latin typeface="+mj-lt"/>
              <a:cs typeface="Calibri"/>
            </a:endParaRPr>
          </a:p>
          <a:p>
            <a:r>
              <a:rPr lang="en-US">
                <a:latin typeface="+mj-lt"/>
              </a:rPr>
              <a:t>Major Programs  </a:t>
            </a:r>
          </a:p>
          <a:p>
            <a:r>
              <a:rPr lang="en-US" i="1">
                <a:latin typeface="+mj-lt"/>
              </a:rPr>
              <a:t>Street Maintenance - </a:t>
            </a:r>
            <a:r>
              <a:rPr lang="en-US">
                <a:latin typeface="+mj-lt"/>
              </a:rPr>
              <a:t>This program is responsible for the repair and maintenance of the City's arterial and residential streets. Maintenance includes pothole and permanent pavement repair, surface treatments, residential overlays, sealing cracks, grading of alley and gravel streets, construction of Americans with Disability Act (ADA) accessible curb ramps, and reconstruction of unfit/unsafe sidewalk. </a:t>
            </a:r>
          </a:p>
          <a:p>
            <a:r>
              <a:rPr lang="en-US">
                <a:latin typeface="+mj-lt"/>
              </a:rPr>
              <a:t> </a:t>
            </a:r>
            <a:endParaRPr lang="en-US">
              <a:latin typeface="+mj-lt"/>
              <a:cs typeface="Calibri"/>
            </a:endParaRPr>
          </a:p>
          <a:p>
            <a:r>
              <a:rPr lang="en-US">
                <a:latin typeface="+mj-lt"/>
              </a:rPr>
              <a:t>Transportation and Facility Capital Projects – in 25/26 this will include projects like Traffic Beacon Improvements, Safe Routes to School Improvements, a budget proviso for grant match, Neighborhood Traffic Calming, Traffic Signal Improvements, and energy efficiency improvements for TMB North. </a:t>
            </a:r>
            <a:endParaRPr lang="en-US">
              <a:latin typeface="+mj-lt"/>
              <a:cs typeface="Calibri"/>
            </a:endParaRPr>
          </a:p>
          <a:p>
            <a:r>
              <a:rPr lang="en-US">
                <a:latin typeface="+mj-lt"/>
              </a:rPr>
              <a:t> </a:t>
            </a:r>
            <a:endParaRPr lang="en-US">
              <a:latin typeface="+mj-lt"/>
              <a:cs typeface="Calibri"/>
            </a:endParaRPr>
          </a:p>
          <a:p>
            <a:r>
              <a:rPr lang="en-US" i="1">
                <a:latin typeface="+mj-lt"/>
              </a:rPr>
              <a:t>Streets Initiative Contracted Services and Capital Programs - </a:t>
            </a:r>
            <a:r>
              <a:rPr lang="en-US">
                <a:latin typeface="+mj-lt"/>
              </a:rPr>
              <a:t>This program provides management and delivery of the more complex Streets Initiative maintenance projects and includes project management, stakeholder outreach, design, survey, permitting, construction management and inspection. Projects include full roadway grind and overlay or concrete panel replacement, ADA curb ramp installation and crossing improvements, and associated storm water/catch basin work. </a:t>
            </a:r>
          </a:p>
          <a:p>
            <a:endParaRPr lang="en-US">
              <a:latin typeface="+mj-lt"/>
              <a:cs typeface="Calibri"/>
            </a:endParaRPr>
          </a:p>
          <a:p>
            <a:r>
              <a:rPr lang="en-US">
                <a:latin typeface="+mj-lt"/>
              </a:rPr>
              <a:t> </a:t>
            </a:r>
            <a:r>
              <a:rPr lang="en-US" b="1">
                <a:latin typeface="+mj-lt"/>
              </a:rPr>
              <a:t>Additionally This program provides management and delivery of Capital Projects </a:t>
            </a:r>
            <a:r>
              <a:rPr lang="en-US">
                <a:latin typeface="+mj-lt"/>
              </a:rPr>
              <a:t>and Active Transportation Programs funded either wholly or in part by the Streets Initiative Funding is used as match to leverage grant opportunities for Capital projects including freight arterials, roadways, bridges, trails, pedestrian and bicycle facilities, Safe Routes to Schools, and safety projects under this program. Projects are often partnerships with utilities and may include larger upgrades to storm, sanitary sewer, or water. The program also includes funding for Active Transportation programs including ADA Accessibility, Bicycle &amp; Pedestrian Safety, Sidewalks, and Safe Routes to School.  </a:t>
            </a:r>
            <a:endParaRPr lang="en-US">
              <a:latin typeface="+mj-lt"/>
              <a:cs typeface="Calibri"/>
            </a:endParaRPr>
          </a:p>
          <a:p>
            <a:r>
              <a:rPr lang="en-US">
                <a:latin typeface="+mj-lt"/>
              </a:rPr>
              <a:t> </a:t>
            </a:r>
            <a:endParaRPr lang="en-US">
              <a:latin typeface="+mj-lt"/>
              <a:cs typeface="Calibri"/>
            </a:endParaRPr>
          </a:p>
          <a:p>
            <a:r>
              <a:rPr lang="en-US" i="1">
                <a:latin typeface="+mj-lt"/>
              </a:rPr>
              <a:t>Library Neighborhood Services - </a:t>
            </a:r>
            <a:r>
              <a:rPr lang="en-US">
                <a:latin typeface="+mj-lt"/>
              </a:rPr>
              <a:t>Neighborhood branch services such as front-line staffing, management, and operating supplies </a:t>
            </a:r>
            <a:endParaRPr lang="en-US">
              <a:latin typeface="+mj-lt"/>
              <a:cs typeface="Calibri"/>
            </a:endParaRPr>
          </a:p>
          <a:p>
            <a:r>
              <a:rPr lang="en-US">
                <a:latin typeface="+mj-lt"/>
              </a:rPr>
              <a:t> </a:t>
            </a:r>
            <a:endParaRPr lang="en-US">
              <a:latin typeface="+mj-lt"/>
              <a:cs typeface="Calibri"/>
            </a:endParaRPr>
          </a:p>
          <a:p>
            <a:r>
              <a:rPr lang="en-US" i="1">
                <a:latin typeface="+mj-lt"/>
              </a:rPr>
              <a:t>Tacoma Creates Programing</a:t>
            </a:r>
            <a:r>
              <a:rPr lang="en-US">
                <a:latin typeface="+mj-lt"/>
              </a:rPr>
              <a:t> – All Tacoma Creates Programs excluding administration, TC Capacity Building, Transportation, and Enhanced Access.  </a:t>
            </a:r>
            <a:endParaRPr lang="en-US">
              <a:latin typeface="+mj-lt"/>
              <a:cs typeface="Calibri"/>
            </a:endParaRPr>
          </a:p>
          <a:p>
            <a:r>
              <a:rPr lang="en-US">
                <a:latin typeface="+mj-lt"/>
              </a:rPr>
              <a:t> </a:t>
            </a:r>
            <a:endParaRPr lang="en-US">
              <a:latin typeface="+mj-lt"/>
              <a:cs typeface="Calibri"/>
            </a:endParaRPr>
          </a:p>
          <a:p>
            <a:r>
              <a:rPr lang="en-US" i="1">
                <a:latin typeface="+mj-lt"/>
              </a:rPr>
              <a:t>Capital Sidewalk Program- </a:t>
            </a:r>
            <a:r>
              <a:rPr lang="en-US">
                <a:latin typeface="+mj-lt"/>
              </a:rPr>
              <a:t>Identifies unfit or unsafe sidewalk conditions, provides inspections of sidewalks reported as unfit or unsafe, notifies abutting property owners, and works with the abutting property owner to remove and replace the unfit or unsafe sidewalk.  </a:t>
            </a:r>
            <a:endParaRPr lang="en-US">
              <a:latin typeface="+mj-lt"/>
              <a:cs typeface="Calibri"/>
            </a:endParaRPr>
          </a:p>
          <a:p>
            <a:r>
              <a:rPr lang="en-US">
                <a:latin typeface="+mj-lt"/>
              </a:rPr>
              <a:t> </a:t>
            </a:r>
            <a:endParaRPr lang="en-US">
              <a:latin typeface="+mj-lt"/>
              <a:cs typeface="Calibri"/>
            </a:endParaRPr>
          </a:p>
          <a:p>
            <a:r>
              <a:rPr lang="en-US" i="1">
                <a:latin typeface="+mj-lt"/>
              </a:rPr>
              <a:t>Customer Service 311 -</a:t>
            </a:r>
            <a:r>
              <a:rPr lang="en-US">
                <a:latin typeface="+mj-lt"/>
              </a:rPr>
              <a:t> Customer Support Center provides a one-stop shop for City services, and offers face-to-face interaction, 311 telephone support, online resources and mobile app connectivity </a:t>
            </a:r>
            <a:endParaRPr lang="en-US">
              <a:latin typeface="+mj-lt"/>
              <a:cs typeface="Calibri"/>
            </a:endParaRPr>
          </a:p>
          <a:p>
            <a:endParaRPr lang="en-US" sz="1100">
              <a:latin typeface="Calibri"/>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24</a:t>
            </a:fld>
            <a:endParaRPr lang="en-US"/>
          </a:p>
        </p:txBody>
      </p:sp>
    </p:spTree>
    <p:extLst>
      <p:ext uri="{BB962C8B-B14F-4D97-AF65-F5344CB8AC3E}">
        <p14:creationId xmlns:p14="http://schemas.microsoft.com/office/powerpoint/2010/main" val="2399685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n-US" b="1">
                <a:solidFill>
                  <a:srgbClr val="000000"/>
                </a:solidFill>
                <a:latin typeface="+mj-lt"/>
                <a:cs typeface="Calibri"/>
              </a:rPr>
              <a:t>From permitting on how they have operationalized Affordable Housing work - </a:t>
            </a:r>
            <a:r>
              <a:rPr lang="en-US">
                <a:latin typeface="+mj-lt"/>
                <a:ea typeface="Calibri" panose="020F0502020204030204" pitchFamily="34" charset="0"/>
                <a:cs typeface="Calibri"/>
              </a:rPr>
              <a:t>Our affordable housing permitting efforts began in 2021.  In 2021, the Director of PDS signed two key policy documents that directed staff to prioritize affordable housing projects.  (</a:t>
            </a:r>
            <a:r>
              <a:rPr lang="en-US" u="sng">
                <a:solidFill>
                  <a:srgbClr val="0563C1"/>
                </a:solidFill>
                <a:latin typeface="+mj-lt"/>
                <a:ea typeface="Calibri" panose="020F0502020204030204" pitchFamily="34" charset="0"/>
                <a:cs typeface="Calibri"/>
                <a:hlinkClick r:id="rId3"/>
              </a:rPr>
              <a:t>Directors-Rule-01-2021</a:t>
            </a:r>
            <a:r>
              <a:rPr lang="en-US">
                <a:latin typeface="+mj-lt"/>
                <a:ea typeface="Calibri" panose="020F0502020204030204" pitchFamily="34" charset="0"/>
                <a:cs typeface="Calibri"/>
              </a:rPr>
              <a:t> and </a:t>
            </a:r>
            <a:r>
              <a:rPr lang="en-US" u="sng">
                <a:solidFill>
                  <a:srgbClr val="0563C1"/>
                </a:solidFill>
                <a:latin typeface="+mj-lt"/>
                <a:ea typeface="Calibri" panose="020F0502020204030204" pitchFamily="34" charset="0"/>
                <a:cs typeface="Calibri"/>
                <a:hlinkClick r:id="rId4"/>
              </a:rPr>
              <a:t>Directors Rule 02-2021</a:t>
            </a:r>
            <a:r>
              <a:rPr lang="en-US">
                <a:latin typeface="+mj-lt"/>
                <a:ea typeface="Calibri" panose="020F0502020204030204" pitchFamily="34" charset="0"/>
                <a:cs typeface="Calibri"/>
              </a:rPr>
              <a:t>)  These policies require staff to provide free pre-application services and expedited permitting for qualifying affordable housing projects.  Specific to staffing, we have 2 FTEs (one currently vacant) dedicated in our application services program to affordable housing projects.  In addition to those FTEs in 2023 we realigned 5 FTE’s in various workgroups to add the capacity needed to effectively implement the two above policies.  There are no additions or revisions to this operational baseline in the proposed 2025-26 budget. </a:t>
            </a:r>
          </a:p>
          <a:p>
            <a:pPr defTabSz="903976">
              <a:defRPr/>
            </a:pPr>
            <a:endParaRPr lang="en-US">
              <a:latin typeface="+mj-lt"/>
              <a:ea typeface="Calibri" panose="020F0502020204030204" pitchFamily="34" charset="0"/>
            </a:endParaRPr>
          </a:p>
          <a:p>
            <a:pPr defTabSz="903976">
              <a:defRPr/>
            </a:pPr>
            <a:r>
              <a:rPr lang="en-US">
                <a:latin typeface="+mj-lt"/>
                <a:ea typeface="Calibri" panose="020F0502020204030204" pitchFamily="34" charset="0"/>
                <a:cs typeface="Calibri"/>
              </a:rPr>
              <a:t>Changes in the 2025-2026 Budget </a:t>
            </a:r>
          </a:p>
          <a:p>
            <a:pPr defTabSz="903976">
              <a:defRPr/>
            </a:pPr>
            <a:r>
              <a:rPr lang="en-US" b="1">
                <a:latin typeface="+mj-lt"/>
                <a:cs typeface="Calibri"/>
              </a:rPr>
              <a:t>Communication Team in Permitting (By repurposing this proposal results in short run savings of $50K)</a:t>
            </a:r>
          </a:p>
          <a:p>
            <a:r>
              <a:rPr lang="en-US">
                <a:solidFill>
                  <a:srgbClr val="000000"/>
                </a:solidFill>
                <a:latin typeface="+mj-lt"/>
                <a:cs typeface="Arial"/>
              </a:rPr>
              <a:t>This proposal aims to establish a Communications Team within the Planning &amp; Development Services Department by reclassing 2 vacant positions. This team will support the department’s increasing community engagement needs, complementing the existing services provided by the City’s Media and Communications Department. </a:t>
            </a:r>
          </a:p>
          <a:p>
            <a:endParaRPr lang="en-US" b="1">
              <a:solidFill>
                <a:srgbClr val="000000"/>
              </a:solidFill>
              <a:latin typeface="+mj-lt"/>
              <a:cs typeface="Arial"/>
            </a:endParaRPr>
          </a:p>
          <a:p>
            <a:r>
              <a:rPr lang="en-US" b="1">
                <a:solidFill>
                  <a:srgbClr val="000000"/>
                </a:solidFill>
                <a:latin typeface="+mj-lt"/>
                <a:cs typeface="Calibri"/>
              </a:rPr>
              <a:t>Revenue Recognition - Maintain Emergency and Temporary Shelter Capacity</a:t>
            </a:r>
            <a:r>
              <a:rPr lang="en-US">
                <a:latin typeface="+mj-lt"/>
              </a:rPr>
              <a:t> </a:t>
            </a:r>
            <a:r>
              <a:rPr lang="en-US" b="1">
                <a:latin typeface="+mj-lt"/>
              </a:rPr>
              <a:t>($3M)</a:t>
            </a:r>
            <a:endParaRPr lang="en-US" b="1">
              <a:latin typeface="+mj-lt"/>
              <a:cs typeface="Calibri"/>
            </a:endParaRPr>
          </a:p>
          <a:p>
            <a:r>
              <a:rPr lang="en-US">
                <a:solidFill>
                  <a:srgbClr val="000000"/>
                </a:solidFill>
                <a:latin typeface="+mj-lt"/>
                <a:cs typeface="Calibri"/>
              </a:rPr>
              <a:t>The General Fund (GF) proposal is to maintain funding for temporary and emergency shelter capacity added since 2021 through June of 2025. The proposal includes $3M revenue from a reimbursable contract from WA Dept of Commerce.</a:t>
            </a:r>
            <a:r>
              <a:rPr lang="en-US">
                <a:latin typeface="+mj-lt"/>
              </a:rPr>
              <a:t> </a:t>
            </a:r>
            <a:endParaRPr lang="en-US">
              <a:latin typeface="+mj-lt"/>
              <a:cs typeface="Calibri"/>
            </a:endParaRPr>
          </a:p>
          <a:p>
            <a:endParaRPr lang="en-US" b="1">
              <a:solidFill>
                <a:srgbClr val="000000"/>
              </a:solidFill>
              <a:latin typeface="+mj-lt"/>
              <a:cs typeface="Calibri"/>
            </a:endParaRPr>
          </a:p>
          <a:p>
            <a:r>
              <a:rPr lang="en-US" b="1">
                <a:solidFill>
                  <a:srgbClr val="000000"/>
                </a:solidFill>
                <a:latin typeface="+mj-lt"/>
                <a:cs typeface="Calibri"/>
              </a:rPr>
              <a:t>Recognize Federal Grant for Shelter Consolidation and Site Preparation</a:t>
            </a:r>
            <a:r>
              <a:rPr lang="en-US" b="1">
                <a:latin typeface="+mj-lt"/>
              </a:rPr>
              <a:t> ($850k)</a:t>
            </a:r>
            <a:endParaRPr lang="en-US" b="1">
              <a:latin typeface="+mj-lt"/>
              <a:cs typeface="Calibri"/>
            </a:endParaRPr>
          </a:p>
          <a:p>
            <a:r>
              <a:rPr lang="en-US">
                <a:solidFill>
                  <a:srgbClr val="000000"/>
                </a:solidFill>
                <a:latin typeface="+mj-lt"/>
                <a:cs typeface="Calibri"/>
              </a:rPr>
              <a:t>This proposal is to recognize revenue from the Federal government (and associated expenses) to support site preparation to prepare for consolidation of micro-shelters from other locations throughout the city.</a:t>
            </a:r>
            <a:r>
              <a:rPr lang="en-US">
                <a:latin typeface="+mj-lt"/>
              </a:rPr>
              <a:t> The City is reviewing the federal requirements and working to determine the best way to support our community.</a:t>
            </a:r>
            <a:endParaRPr lang="en-US">
              <a:latin typeface="+mj-lt"/>
              <a:cs typeface="Calibri"/>
            </a:endParaRPr>
          </a:p>
          <a:p>
            <a:endParaRPr lang="en-US" b="1">
              <a:solidFill>
                <a:srgbClr val="000000"/>
              </a:solidFill>
              <a:latin typeface="+mj-lt"/>
              <a:cs typeface="Calibri"/>
            </a:endParaRPr>
          </a:p>
          <a:p>
            <a:r>
              <a:rPr lang="en-US" b="1">
                <a:solidFill>
                  <a:srgbClr val="000000"/>
                </a:solidFill>
                <a:latin typeface="+mj-lt"/>
                <a:cs typeface="Calibri"/>
              </a:rPr>
              <a:t>Recognize Grant Revenue for Tacoma Rescue Mission Men's Shelter Building Expansion</a:t>
            </a:r>
            <a:r>
              <a:rPr lang="en-US" b="1">
                <a:latin typeface="+mj-lt"/>
              </a:rPr>
              <a:t> ($4M)</a:t>
            </a:r>
            <a:endParaRPr lang="en-US" b="1">
              <a:latin typeface="+mj-lt"/>
              <a:cs typeface="Calibri"/>
            </a:endParaRPr>
          </a:p>
          <a:p>
            <a:r>
              <a:rPr lang="en-US">
                <a:solidFill>
                  <a:srgbClr val="000000"/>
                </a:solidFill>
                <a:latin typeface="+mj-lt"/>
                <a:cs typeface="Calibri"/>
              </a:rPr>
              <a:t>Expansion of the Tacoma Rescue Mission’s Men’s Shelter will increase permanent shelter capacity to accommodate an additional 100 individuals, while doubling bathroom, shower, and dining room capacity. It will also allow for an additional capacity of 15 individuals needing addiction recovery services. The project will also create day-use space, which will increase staff space for case management, medical services, and third-party partner service provision, such as mental health care. This proposal recognizes revenue received from the Federal government (and the associated expenses) to support shelter expansion.</a:t>
            </a:r>
            <a:r>
              <a:rPr lang="en-US">
                <a:latin typeface="+mj-lt"/>
              </a:rPr>
              <a:t> </a:t>
            </a:r>
          </a:p>
          <a:p>
            <a:endParaRPr lang="en-US">
              <a:latin typeface="+mj-lt"/>
              <a:cs typeface="Calibri"/>
            </a:endParaRPr>
          </a:p>
          <a:p>
            <a:endParaRPr lang="en-US" b="1">
              <a:solidFill>
                <a:srgbClr val="000000"/>
              </a:solidFill>
              <a:latin typeface="+mj-lt"/>
              <a:cs typeface="Calibri"/>
            </a:endParaRPr>
          </a:p>
          <a:p>
            <a:r>
              <a:rPr lang="en-US" b="1">
                <a:solidFill>
                  <a:srgbClr val="000000"/>
                </a:solidFill>
                <a:latin typeface="+mj-lt"/>
                <a:cs typeface="Calibri"/>
              </a:rPr>
              <a:t>Fund Public Works Right-of-Way Encampment Site Reclamation Program ($1.1M)</a:t>
            </a:r>
          </a:p>
          <a:p>
            <a:r>
              <a:rPr lang="en-US">
                <a:solidFill>
                  <a:srgbClr val="000000"/>
                </a:solidFill>
                <a:latin typeface="+mj-lt"/>
                <a:cs typeface="Calibri"/>
              </a:rPr>
              <a:t>Establish dedicated funding to continue to support site reclamation efforts associated with the City's homelessness response and encampment removal efforts that is slated to sunset at the end of 2024. The work in this program includes enforcement of parking restrictions and no camping areas, fencing and boulder site hardening treatments and installation of temporary/permanent no parking signage along with landscaping treatments. The City has worked on 30 sites and have completed or will soon complete the installation of treatments such as fencing and boulders at over 20 locations. Parking regulations have been implemented at over 50 locations, with approximately 500 temporary no parking signs, and are working on converting select locations to permanent signs. Road Use Compliance officers are monitoring over 70 sites for compliance with parking regulations, and are making contact with over 100 individuals each month, helping to support the limited staffing capacity on the HEAL team.</a:t>
            </a:r>
          </a:p>
          <a:p>
            <a:endParaRPr lang="en-US">
              <a:latin typeface="+mj-lt"/>
              <a:cs typeface="Calibri"/>
            </a:endParaRPr>
          </a:p>
          <a:p>
            <a:r>
              <a:rPr lang="en-US" b="1">
                <a:solidFill>
                  <a:srgbClr val="000000"/>
                </a:solidFill>
                <a:latin typeface="+mj-lt"/>
                <a:cs typeface="Calibri"/>
              </a:rPr>
              <a:t>Streamline and Enhance Regulatory Enforcement</a:t>
            </a:r>
            <a:r>
              <a:rPr lang="en-US" b="1">
                <a:latin typeface="+mj-lt"/>
              </a:rPr>
              <a:t> (Neutral Across Funds and Savings to the General Fund of $0.8M)</a:t>
            </a:r>
            <a:endParaRPr lang="en-US" b="1">
              <a:latin typeface="+mj-lt"/>
              <a:cs typeface="Calibri"/>
            </a:endParaRPr>
          </a:p>
          <a:p>
            <a:r>
              <a:rPr lang="en-US">
                <a:solidFill>
                  <a:srgbClr val="000000"/>
                </a:solidFill>
                <a:latin typeface="+mj-lt"/>
                <a:cs typeface="Calibri"/>
              </a:rPr>
              <a:t>This proposal aims to streamline and enhance regulatory enforcement by consolidating the PDS Permit Compliance Team and the NCS Code Enforcement Team into a new "Regulatory Enforcement Group." This group will consist of three teams: the Permit Compliance Team, the Code Enforcement Team, and a shared Technical Services Team. This restructuring will involve moving 11 FTEs from the NCS Department to the PDS Department, resulting in improved efficiency and resource sharing.  The total biennial cost of these FTEs is $3,395,215. The PDS Department will support 30% of this cost through the Permit Fund and General Fund transfer and the remainder will be funded through the existing Solid Waste and other revenues ($2.7M).</a:t>
            </a:r>
            <a:r>
              <a:rPr lang="en-US">
                <a:latin typeface="+mj-lt"/>
              </a:rPr>
              <a:t> </a:t>
            </a:r>
            <a:endParaRPr lang="en-US">
              <a:latin typeface="+mj-lt"/>
              <a:cs typeface="Calibri"/>
            </a:endParaRPr>
          </a:p>
          <a:p>
            <a:endParaRPr lang="en-US">
              <a:latin typeface="+mj-lt"/>
            </a:endParaRPr>
          </a:p>
          <a:p>
            <a:r>
              <a:rPr lang="en-US">
                <a:latin typeface="+mj-lt"/>
              </a:rPr>
              <a:t>--------------------------</a:t>
            </a:r>
            <a:endParaRPr lang="en-US">
              <a:latin typeface="+mj-lt"/>
              <a:cs typeface="Calibri"/>
            </a:endParaRPr>
          </a:p>
          <a:p>
            <a:r>
              <a:rPr lang="en-US" b="1">
                <a:latin typeface="+mj-lt"/>
              </a:rPr>
              <a:t>Reductions </a:t>
            </a:r>
            <a:endParaRPr lang="en-US" b="1">
              <a:latin typeface="+mj-lt"/>
              <a:cs typeface="Calibri"/>
            </a:endParaRPr>
          </a:p>
          <a:p>
            <a:r>
              <a:rPr lang="en-US" b="1">
                <a:solidFill>
                  <a:srgbClr val="000000"/>
                </a:solidFill>
                <a:latin typeface="+mj-lt"/>
                <a:cs typeface="Calibri" panose="020F0502020204030204"/>
              </a:rPr>
              <a:t>Reduce Service Delivery for Complementary Services</a:t>
            </a:r>
            <a:r>
              <a:rPr lang="en-US">
                <a:latin typeface="+mj-lt"/>
              </a:rPr>
              <a:t> </a:t>
            </a:r>
            <a:r>
              <a:rPr lang="en-US">
                <a:solidFill>
                  <a:srgbClr val="000000"/>
                </a:solidFill>
                <a:latin typeface="+mj-lt"/>
                <a:cs typeface="Calibri"/>
              </a:rPr>
              <a:t>This $1.35M General Fund (GF) and Mental Health &amp; Substance Use Disorder (MHSUD) reduction is for programs identified as Complementary Services. The Complementary Services area supports increasing  increase people's self-sufficiency. Funding in this area supports programs that empower people with lived-experience in homelessness to re-enter the workforce, increase available workforce for the shelter system, increase access to substance-use treatment and mental health services, and address racial disparities in behavioral health treatment. While this proposal will eliminate the General Fund (GF) budget for these services it will maintain $767k in the Mental Health &amp; Substance Use Disorder (MHSUD) </a:t>
            </a:r>
            <a:r>
              <a:rPr lang="en-US" err="1">
                <a:solidFill>
                  <a:srgbClr val="000000"/>
                </a:solidFill>
                <a:latin typeface="+mj-lt"/>
                <a:cs typeface="Calibri"/>
              </a:rPr>
              <a:t>subfund</a:t>
            </a:r>
            <a:r>
              <a:rPr lang="en-US">
                <a:solidFill>
                  <a:srgbClr val="000000"/>
                </a:solidFill>
                <a:latin typeface="+mj-lt"/>
                <a:cs typeface="Calibri"/>
              </a:rPr>
              <a:t>.</a:t>
            </a:r>
            <a:r>
              <a:rPr lang="en-US">
                <a:latin typeface="+mj-lt"/>
              </a:rPr>
              <a:t> </a:t>
            </a:r>
            <a:endParaRPr lang="en-US">
              <a:latin typeface="+mj-lt"/>
              <a:cs typeface="Calibri"/>
            </a:endParaRPr>
          </a:p>
          <a:p>
            <a:endParaRPr lang="en-US">
              <a:latin typeface="+mj-lt"/>
              <a:cs typeface="Calibri"/>
            </a:endParaRPr>
          </a:p>
          <a:p>
            <a:endParaRPr lang="en-US">
              <a:latin typeface="+mj-lt"/>
              <a:cs typeface="Calibri"/>
            </a:endParaRPr>
          </a:p>
          <a:p>
            <a:endParaRPr lang="en-US">
              <a:latin typeface="+mj-lt"/>
              <a:cs typeface="Calibri"/>
            </a:endParaRPr>
          </a:p>
          <a:p>
            <a:r>
              <a:rPr lang="en-US" b="1">
                <a:latin typeface="+mj-lt"/>
                <a:cs typeface="Calibri"/>
              </a:rPr>
              <a:t>Major programs in Housing and Homelessness. </a:t>
            </a:r>
          </a:p>
          <a:p>
            <a:r>
              <a:rPr lang="en-US" i="1">
                <a:latin typeface="+mj-lt"/>
              </a:rPr>
              <a:t>Site, Residential and Building Development and Permitting</a:t>
            </a:r>
            <a:r>
              <a:rPr lang="en-US">
                <a:latin typeface="+mj-lt"/>
              </a:rPr>
              <a:t> – </a:t>
            </a:r>
            <a:r>
              <a:rPr lang="en-US" b="1">
                <a:latin typeface="+mj-lt"/>
              </a:rPr>
              <a:t>Site Development</a:t>
            </a:r>
            <a:r>
              <a:rPr lang="en-US">
                <a:latin typeface="+mj-lt"/>
              </a:rPr>
              <a:t> is the Oversight of all aspects of site permits including all phases of permit intake, routing, and issuance, reviews, and inspections</a:t>
            </a:r>
            <a:r>
              <a:rPr lang="en-US" b="1">
                <a:latin typeface="+mj-lt"/>
              </a:rPr>
              <a:t>.  Residential and Building</a:t>
            </a:r>
            <a:r>
              <a:rPr lang="en-US">
                <a:latin typeface="+mj-lt"/>
              </a:rPr>
              <a:t> Permitting  provides for the administration of building permitting to ensure conformance with the City's building regulations. Permit reviews associated with structures include building, plumbing, mechanical, and energy codes  </a:t>
            </a:r>
            <a:endParaRPr lang="en-US">
              <a:latin typeface="+mj-lt"/>
              <a:cs typeface="Calibri"/>
            </a:endParaRPr>
          </a:p>
          <a:p>
            <a:r>
              <a:rPr lang="en-US">
                <a:latin typeface="+mj-lt"/>
              </a:rPr>
              <a:t> </a:t>
            </a:r>
            <a:endParaRPr lang="en-US">
              <a:latin typeface="+mj-lt"/>
              <a:cs typeface="Calibri"/>
            </a:endParaRPr>
          </a:p>
          <a:p>
            <a:r>
              <a:rPr lang="en-US">
                <a:latin typeface="+mj-lt"/>
              </a:rPr>
              <a:t>Affordable Housing - Provides grants and/or loans for affordable housing and enables the City to respond to emergent needs around Housing. </a:t>
            </a:r>
            <a:endParaRPr lang="en-US">
              <a:latin typeface="+mj-lt"/>
              <a:cs typeface="Calibri"/>
            </a:endParaRPr>
          </a:p>
          <a:p>
            <a:r>
              <a:rPr lang="en-US">
                <a:latin typeface="+mj-lt"/>
              </a:rPr>
              <a:t> </a:t>
            </a:r>
            <a:endParaRPr lang="en-US">
              <a:latin typeface="+mj-lt"/>
              <a:cs typeface="Calibri"/>
            </a:endParaRPr>
          </a:p>
          <a:p>
            <a:r>
              <a:rPr lang="en-US">
                <a:latin typeface="+mj-lt"/>
              </a:rPr>
              <a:t>Emergency Sheltering – Supports shelters in response to the City's Emergency Declaration on Homelessness.  </a:t>
            </a:r>
            <a:endParaRPr lang="en-US">
              <a:latin typeface="+mj-lt"/>
              <a:cs typeface="Calibri"/>
            </a:endParaRPr>
          </a:p>
          <a:p>
            <a:r>
              <a:rPr lang="en-US">
                <a:latin typeface="+mj-lt"/>
              </a:rPr>
              <a:t> </a:t>
            </a:r>
          </a:p>
          <a:p>
            <a:r>
              <a:rPr lang="en-US">
                <a:latin typeface="+mj-lt"/>
              </a:rPr>
              <a:t>Permit Compliance -  Provides support for all divisions in the department to ensure that development is complying with all applicable regulations. This program also provides enforcement services to resolve non-compliance issues and hazards ensuring the safety of our community. This includes education and community engagement. </a:t>
            </a:r>
            <a:endParaRPr lang="en-US">
              <a:latin typeface="+mj-lt"/>
              <a:cs typeface="Calibri"/>
            </a:endParaRPr>
          </a:p>
          <a:p>
            <a:r>
              <a:rPr lang="en-US">
                <a:latin typeface="+mj-lt"/>
              </a:rPr>
              <a:t> </a:t>
            </a:r>
            <a:endParaRPr lang="en-US">
              <a:latin typeface="+mj-lt"/>
              <a:cs typeface="Calibri"/>
            </a:endParaRPr>
          </a:p>
          <a:p>
            <a:r>
              <a:rPr lang="en-US">
                <a:latin typeface="+mj-lt"/>
              </a:rPr>
              <a:t>Housing and Homeless Services - Supportive housing services for those exiting homelessness which includes case management, placement and sustaining of housing and referrals to other supportive services to address barriers to housing. Temporary and emergency shelter for families experiencing homelessness. </a:t>
            </a:r>
            <a:endParaRPr lang="en-US">
              <a:latin typeface="+mj-lt"/>
              <a:cs typeface="Calibri"/>
            </a:endParaRPr>
          </a:p>
          <a:p>
            <a:r>
              <a:rPr lang="en-US">
                <a:latin typeface="+mj-lt"/>
              </a:rPr>
              <a:t> </a:t>
            </a:r>
            <a:endParaRPr lang="en-US">
              <a:latin typeface="+mj-lt"/>
              <a:cs typeface="Calibri"/>
            </a:endParaRPr>
          </a:p>
          <a:p>
            <a:r>
              <a:rPr lang="en-US">
                <a:latin typeface="+mj-lt"/>
              </a:rPr>
              <a:t>Community Development Block Grants - Plans, develops and ensures compliance of CDBG &amp; HOME Programs </a:t>
            </a:r>
            <a:endParaRPr lang="en-US">
              <a:latin typeface="+mj-lt"/>
              <a:cs typeface="Calibri"/>
            </a:endParaRPr>
          </a:p>
          <a:p>
            <a:r>
              <a:rPr lang="en-US">
                <a:latin typeface="+mj-lt"/>
              </a:rPr>
              <a:t> </a:t>
            </a:r>
            <a:endParaRPr lang="en-US">
              <a:latin typeface="+mj-lt"/>
              <a:cs typeface="Calibri"/>
            </a:endParaRPr>
          </a:p>
          <a:p>
            <a:r>
              <a:rPr lang="en-US">
                <a:latin typeface="+mj-lt"/>
              </a:rPr>
              <a:t> </a:t>
            </a:r>
            <a:endParaRPr lang="en-US">
              <a:latin typeface="+mj-lt"/>
              <a:cs typeface="Calibri"/>
            </a:endParaRPr>
          </a:p>
          <a:p>
            <a:r>
              <a:rPr lang="en-US" i="1">
                <a:latin typeface="+mj-lt"/>
              </a:rPr>
              <a:t>Landlord Tenant and Tenant Relocation - </a:t>
            </a:r>
            <a:r>
              <a:rPr lang="en-US">
                <a:latin typeface="+mj-lt"/>
              </a:rPr>
              <a:t>Enforcement of Tacoma's Rental Housing Code and education and outreach on City housing policy and federal housing law. Support City Council in developing policy related to the Affordable Housing Action Strategy. </a:t>
            </a:r>
            <a:r>
              <a:rPr lang="en-US" b="1">
                <a:latin typeface="+mj-lt"/>
              </a:rPr>
              <a:t>Tenant Relocation</a:t>
            </a:r>
            <a:r>
              <a:rPr lang="en-US">
                <a:latin typeface="+mj-lt"/>
              </a:rPr>
              <a:t> - program funds the City's legal requirement to share relocation costs with landlords when a tenant must relocate due to a change in use of the property or the unit is uninhabitable due to major renovation or rehabilitation of the property. </a:t>
            </a:r>
          </a:p>
          <a:p>
            <a:r>
              <a:rPr lang="en-US">
                <a:latin typeface="+mj-lt"/>
              </a:rPr>
              <a:t> </a:t>
            </a:r>
            <a:endParaRPr lang="en-US">
              <a:latin typeface="+mj-lt"/>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25</a:t>
            </a:fld>
            <a:endParaRPr lang="en-US"/>
          </a:p>
        </p:txBody>
      </p:sp>
    </p:spTree>
    <p:extLst>
      <p:ext uri="{BB962C8B-B14F-4D97-AF65-F5344CB8AC3E}">
        <p14:creationId xmlns:p14="http://schemas.microsoft.com/office/powerpoint/2010/main" val="3828636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mj-lt"/>
                <a:cs typeface="Calibri Light"/>
              </a:rPr>
              <a:t>Expand TFD CARES Nursing Services $140k</a:t>
            </a:r>
          </a:p>
          <a:p>
            <a:r>
              <a:rPr lang="en-US">
                <a:solidFill>
                  <a:srgbClr val="000000"/>
                </a:solidFill>
                <a:latin typeface="+mj-lt"/>
                <a:cs typeface="Calibri Light"/>
              </a:rPr>
              <a:t>To keep up with the increased demand of TFD CARES caseload and new referrals, and to find qualified individuals to provide these serves in a variety of part-time work, TFD recommends expanding the number of Nursing FTEs to 2.0 and allowing the Department to hire as many part-time nurses as needed withing the budgeted amount. </a:t>
            </a:r>
            <a:endParaRPr lang="en-US" b="1">
              <a:solidFill>
                <a:srgbClr val="000000"/>
              </a:solidFill>
              <a:latin typeface="+mj-lt"/>
              <a:cs typeface="Calibri Light"/>
            </a:endParaRPr>
          </a:p>
          <a:p>
            <a:endParaRPr lang="en-US" b="1">
              <a:solidFill>
                <a:srgbClr val="000000"/>
              </a:solidFill>
              <a:latin typeface="+mj-lt"/>
              <a:cs typeface="Calibri"/>
            </a:endParaRPr>
          </a:p>
          <a:p>
            <a:r>
              <a:rPr lang="en-US" b="1">
                <a:solidFill>
                  <a:srgbClr val="000000"/>
                </a:solidFill>
                <a:latin typeface="+mj-lt"/>
                <a:cs typeface="Calibri Light"/>
              </a:rPr>
              <a:t>Establish Second Tidy Up Litter Crew</a:t>
            </a:r>
            <a:r>
              <a:rPr lang="en-US" b="1">
                <a:latin typeface="+mj-lt"/>
              </a:rPr>
              <a:t> $600k</a:t>
            </a:r>
            <a:endParaRPr lang="en-US" b="1">
              <a:latin typeface="+mj-lt"/>
              <a:cs typeface="Calibri"/>
            </a:endParaRPr>
          </a:p>
          <a:p>
            <a:r>
              <a:rPr lang="en-US">
                <a:solidFill>
                  <a:srgbClr val="000000"/>
                </a:solidFill>
                <a:latin typeface="+mj-lt"/>
                <a:cs typeface="Calibri Light"/>
              </a:rPr>
              <a:t>This proposal will fund an additional litter cleanup crew, effectively doubling Tidy-Up's capacity to collect litter &amp; debris in public areas of Tacoma as well as maintaining and servicing business litter cans. With the addition of a litter vacuum, the second crew can double Tidy-Up’s litter and debris collection to up to 1.5 million pounds annually. </a:t>
            </a:r>
            <a:br>
              <a:rPr lang="en-US">
                <a:latin typeface="+mj-lt"/>
                <a:cs typeface="+mj-lt"/>
              </a:rPr>
            </a:br>
            <a:r>
              <a:rPr lang="en-US">
                <a:solidFill>
                  <a:srgbClr val="000000"/>
                </a:solidFill>
                <a:latin typeface="+mj-lt"/>
                <a:cs typeface="Calibri Light"/>
              </a:rPr>
              <a:t>This proposal would enable the City to be divided into two sections, enabling crews to better target areas in need of cleaning utilizing tools such as the equity index, historic dumping, and Tacoma First 311 complaints. This service model is designed to be more proactive than current resources can provide.</a:t>
            </a:r>
            <a:r>
              <a:rPr lang="en-US">
                <a:latin typeface="+mj-lt"/>
              </a:rPr>
              <a:t> </a:t>
            </a:r>
            <a:endParaRPr lang="en-US">
              <a:latin typeface="+mj-lt"/>
              <a:cs typeface="Calibri Light"/>
            </a:endParaRPr>
          </a:p>
          <a:p>
            <a:endParaRPr lang="en-US">
              <a:latin typeface="+mj-lt"/>
              <a:cs typeface="Calibri"/>
            </a:endParaRPr>
          </a:p>
          <a:p>
            <a:r>
              <a:rPr lang="en-US" b="1">
                <a:solidFill>
                  <a:srgbClr val="000000"/>
                </a:solidFill>
                <a:latin typeface="+mj-lt"/>
                <a:cs typeface="Calibri Light"/>
              </a:rPr>
              <a:t>Improve Environmental Services Capital Project Tree Planning Through Construction Arborist Position (OEPS) $330k</a:t>
            </a:r>
          </a:p>
          <a:p>
            <a:r>
              <a:rPr lang="en-US">
                <a:latin typeface="+mj-lt"/>
              </a:rPr>
              <a:t> </a:t>
            </a:r>
            <a:r>
              <a:rPr lang="en-US">
                <a:solidFill>
                  <a:srgbClr val="000000"/>
                </a:solidFill>
                <a:latin typeface="+mj-lt"/>
                <a:cs typeface="Calibri Light"/>
              </a:rPr>
              <a:t>This proposal will add a Natural Resources Analyst (Construction Arborist) to support Environmental Services capital projects and capital projects for other departments as requested. The position will facilitate technical arborist assessments and planning for capital construction, fee in-lieu program tree planting, and the hazardous tree assistance program.</a:t>
            </a:r>
            <a:r>
              <a:rPr lang="en-US">
                <a:latin typeface="+mj-lt"/>
              </a:rPr>
              <a:t> </a:t>
            </a:r>
            <a:endParaRPr lang="en-US">
              <a:latin typeface="+mj-lt"/>
              <a:cs typeface="Calibri"/>
            </a:endParaRPr>
          </a:p>
          <a:p>
            <a:pPr defTabSz="903976">
              <a:defRPr/>
            </a:pPr>
            <a:r>
              <a:rPr lang="en-US" b="1">
                <a:solidFill>
                  <a:srgbClr val="000000"/>
                </a:solidFill>
                <a:latin typeface="+mj-lt"/>
                <a:cs typeface="Calibri Light"/>
              </a:rPr>
              <a:t>Establish Tree Crew for Tree Health and Maintenance on City-Responsible Property (OEPS)</a:t>
            </a:r>
            <a:r>
              <a:rPr lang="en-US">
                <a:latin typeface="+mj-lt"/>
              </a:rPr>
              <a:t> $1.7M</a:t>
            </a:r>
            <a:endParaRPr lang="en-US">
              <a:latin typeface="+mj-lt"/>
              <a:cs typeface="Calibri Light"/>
            </a:endParaRPr>
          </a:p>
          <a:p>
            <a:pPr defTabSz="903976">
              <a:defRPr/>
            </a:pPr>
            <a:endParaRPr lang="en-US">
              <a:latin typeface="+mj-lt"/>
              <a:cs typeface="Calibri"/>
            </a:endParaRPr>
          </a:p>
          <a:p>
            <a:pPr defTabSz="903976">
              <a:defRPr/>
            </a:pPr>
            <a:r>
              <a:rPr lang="en-US">
                <a:solidFill>
                  <a:srgbClr val="000000"/>
                </a:solidFill>
                <a:latin typeface="+mj-lt"/>
                <a:cs typeface="Calibri Light"/>
              </a:rPr>
              <a:t>This proposal creates a new tree maintenance crew with 2 positions. This crew will be responsible for City-owned facility (and abutting rights of way) tree maintenance; ​capital construction tree maintenance with a focus on the first three years after planting; ​maintenance of trees planted through the current fee in lieu program; ​maintenance of trees in medians; and​ support as appropriate for the Hazardous Tree Assistance and Open Space programs.​</a:t>
            </a:r>
          </a:p>
          <a:p>
            <a:pPr defTabSz="903976">
              <a:defRPr/>
            </a:pPr>
            <a:endParaRPr lang="en-US">
              <a:solidFill>
                <a:srgbClr val="000000"/>
              </a:solidFill>
              <a:latin typeface="+mj-lt"/>
              <a:cs typeface="Calibri"/>
            </a:endParaRPr>
          </a:p>
          <a:p>
            <a:r>
              <a:rPr lang="en-US" b="1">
                <a:solidFill>
                  <a:srgbClr val="000000"/>
                </a:solidFill>
                <a:latin typeface="+mj-lt"/>
                <a:cs typeface="Calibri Light"/>
              </a:rPr>
              <a:t>Adopt Safe and Efficient Staffing Levels for Solid Waste</a:t>
            </a:r>
            <a:r>
              <a:rPr lang="en-US">
                <a:latin typeface="+mj-lt"/>
              </a:rPr>
              <a:t> $1.6M</a:t>
            </a:r>
            <a:endParaRPr lang="en-US">
              <a:latin typeface="+mj-lt"/>
              <a:cs typeface="Calibri"/>
            </a:endParaRPr>
          </a:p>
          <a:p>
            <a:r>
              <a:rPr lang="en-US">
                <a:solidFill>
                  <a:srgbClr val="000000"/>
                </a:solidFill>
                <a:latin typeface="+mj-lt"/>
                <a:cs typeface="Calibri Light"/>
              </a:rPr>
              <a:t>This proposal will update Solid Waste minimum staffing levels by adding five (5) FTEs to address the current staffing gap due to higher use and availability of state and federal mandatory leave as well as required trainings. Historically Solid Waste has used overtime to cover the essential work. However, that has resulted in prolonged stretches of consecutive days worked, higher than desired injury rates, and impacts to service levels. Additionally, due to the high quantity of staff and extended application and training process, the proposal would enable the department to proactively staff proper levels rather than reactively awaiting retirements, failed probations, or extended leaves.</a:t>
            </a:r>
            <a:r>
              <a:rPr lang="en-US">
                <a:latin typeface="+mj-lt"/>
              </a:rPr>
              <a:t> </a:t>
            </a:r>
            <a:endParaRPr lang="en-US">
              <a:latin typeface="+mj-lt"/>
              <a:cs typeface="Calibri"/>
            </a:endParaRPr>
          </a:p>
          <a:p>
            <a:pPr defTabSz="903976">
              <a:defRPr/>
            </a:pPr>
            <a:endParaRPr lang="en-US" b="1">
              <a:solidFill>
                <a:srgbClr val="000000"/>
              </a:solidFill>
              <a:latin typeface="+mj-lt"/>
              <a:cs typeface="Calibri"/>
            </a:endParaRPr>
          </a:p>
          <a:p>
            <a:pPr defTabSz="903976">
              <a:defRPr/>
            </a:pPr>
            <a:r>
              <a:rPr lang="en-US" b="1">
                <a:solidFill>
                  <a:srgbClr val="000000"/>
                </a:solidFill>
                <a:latin typeface="+mj-lt"/>
                <a:cs typeface="Calibri Light"/>
              </a:rPr>
              <a:t>Create Call 2 Haul Multifamily Communication Pilot</a:t>
            </a:r>
            <a:r>
              <a:rPr lang="en-US">
                <a:latin typeface="+mj-lt"/>
              </a:rPr>
              <a:t> $300k</a:t>
            </a:r>
            <a:endParaRPr lang="en-US">
              <a:latin typeface="+mj-lt"/>
              <a:cs typeface="Calibri Light"/>
            </a:endParaRPr>
          </a:p>
          <a:p>
            <a:pPr defTabSz="903976">
              <a:defRPr/>
            </a:pPr>
            <a:r>
              <a:rPr lang="en-US">
                <a:solidFill>
                  <a:srgbClr val="000000"/>
                </a:solidFill>
                <a:latin typeface="+mj-lt"/>
                <a:cs typeface="Calibri Light"/>
              </a:rPr>
              <a:t>This proposal will stand up a new outreach campaign for multifamily Call-2-Haul (C2H). Currently, C2H is available for all Tacoma rate payers but is only incorporated into residential rates. Staff's research indicates that low utilization rate for multifamily is due to lack of education about the available service. This proposal will be a two-pronged approach with a broad scope including but not limited to social media, bus ads, tabling at events, and updating preexisting materials. Additionally, this proposal would have a targeted approach with an ambassador program to connect with multifamily residents and managers. </a:t>
            </a:r>
          </a:p>
          <a:p>
            <a:pPr defTabSz="903976">
              <a:defRPr/>
            </a:pPr>
            <a:br>
              <a:rPr lang="en-US">
                <a:latin typeface="+mj-lt"/>
                <a:cs typeface="+mj-lt"/>
              </a:rPr>
            </a:br>
            <a:r>
              <a:rPr lang="en-US" b="1">
                <a:solidFill>
                  <a:srgbClr val="000000"/>
                </a:solidFill>
                <a:latin typeface="+mj-lt"/>
                <a:cs typeface="Calibri Light"/>
              </a:rPr>
              <a:t>Continue Annual Funds for Wildfire Filter Fans (OEPS) $50k</a:t>
            </a:r>
          </a:p>
          <a:p>
            <a:r>
              <a:rPr lang="en-US">
                <a:latin typeface="+mj-lt"/>
              </a:rPr>
              <a:t> </a:t>
            </a:r>
            <a:r>
              <a:rPr lang="en-US">
                <a:solidFill>
                  <a:srgbClr val="000000"/>
                </a:solidFill>
                <a:latin typeface="+mj-lt"/>
                <a:cs typeface="Calibri Light"/>
              </a:rPr>
              <a:t>This proposal will contract with Tacoma-Pierce County Health Department (TPCHD) to purchase and distribute 1000 box filter fans to at-risk residents by working with local non-profit service providers to create safer, cleaner air in 1000 homes. This continues the same level of funding from the 2023-2024 budget.(CAP #42)</a:t>
            </a:r>
            <a:r>
              <a:rPr lang="en-US">
                <a:latin typeface="+mj-lt"/>
              </a:rPr>
              <a:t> </a:t>
            </a:r>
            <a:endParaRPr lang="en-US" b="1">
              <a:solidFill>
                <a:srgbClr val="000000"/>
              </a:solidFill>
              <a:latin typeface="+mj-lt"/>
            </a:endParaRPr>
          </a:p>
          <a:p>
            <a:pPr defTabSz="903976">
              <a:defRPr/>
            </a:pPr>
            <a:r>
              <a:rPr lang="en-US" b="1">
                <a:solidFill>
                  <a:srgbClr val="000000"/>
                </a:solidFill>
                <a:latin typeface="+mj-lt"/>
                <a:cs typeface="Calibri Light"/>
              </a:rPr>
              <a:t>Increase Funding for Sustainability Small Grants (OEPS)</a:t>
            </a:r>
            <a:r>
              <a:rPr lang="en-US">
                <a:latin typeface="+mj-lt"/>
              </a:rPr>
              <a:t> </a:t>
            </a:r>
            <a:r>
              <a:rPr lang="en-US" b="1">
                <a:solidFill>
                  <a:srgbClr val="000000"/>
                </a:solidFill>
                <a:latin typeface="+mj-lt"/>
                <a:cs typeface="Calibri Light"/>
              </a:rPr>
              <a:t>$50k</a:t>
            </a:r>
            <a:endParaRPr lang="en-US">
              <a:latin typeface="+mj-lt"/>
              <a:cs typeface="Calibri Light"/>
            </a:endParaRPr>
          </a:p>
          <a:p>
            <a:r>
              <a:rPr lang="en-US">
                <a:solidFill>
                  <a:srgbClr val="000000"/>
                </a:solidFill>
                <a:latin typeface="+mj-lt"/>
                <a:cs typeface="Calibri Light"/>
              </a:rPr>
              <a:t>This proposal will make permanent an annual, ongoing $25,000 contribution from the General Fund to OEPS Sustainability Small Grants. OEPS has received similar support from the General Fund in the past as one-time contributions for Sustainability Small Grants to match the contribution from each ES utility. Sustainable General Fund funding will allow support for climate action plan projects.</a:t>
            </a:r>
            <a:r>
              <a:rPr lang="en-US">
                <a:latin typeface="+mj-lt"/>
              </a:rPr>
              <a:t> </a:t>
            </a:r>
            <a:endParaRPr lang="en-US">
              <a:latin typeface="+mj-lt"/>
              <a:cs typeface="Calibri"/>
            </a:endParaRPr>
          </a:p>
          <a:p>
            <a:r>
              <a:rPr lang="en-US">
                <a:latin typeface="+mj-lt"/>
                <a:cs typeface="Calibri Light"/>
              </a:rPr>
              <a:t>Decarbonization – Deconstruction Program and Energy Efficiency</a:t>
            </a:r>
          </a:p>
          <a:p>
            <a:endParaRPr lang="en-US">
              <a:latin typeface="+mj-lt"/>
              <a:cs typeface="Calibri"/>
            </a:endParaRPr>
          </a:p>
          <a:p>
            <a:r>
              <a:rPr lang="en-US" b="1">
                <a:solidFill>
                  <a:srgbClr val="000000"/>
                </a:solidFill>
                <a:latin typeface="+mj-lt"/>
                <a:cs typeface="Calibri Light"/>
              </a:rPr>
              <a:t>Implement Deconstruction and Salvage Assessment Program</a:t>
            </a:r>
            <a:r>
              <a:rPr lang="en-US" b="1">
                <a:latin typeface="+mj-lt"/>
              </a:rPr>
              <a:t> $84K (less funding needed due to repurposing position)</a:t>
            </a:r>
            <a:endParaRPr lang="en-US" b="1">
              <a:latin typeface="+mj-lt"/>
              <a:cs typeface="Calibri"/>
            </a:endParaRPr>
          </a:p>
          <a:p>
            <a:r>
              <a:rPr lang="en-US">
                <a:solidFill>
                  <a:srgbClr val="000000"/>
                </a:solidFill>
                <a:latin typeface="+mj-lt"/>
                <a:cs typeface="Calibri Light"/>
              </a:rPr>
              <a:t>This proposal repurposes an existing position to support the Decarbonization and Salvage Assessment program for demolition projects as well as providing support for the existing Green Building program. The Decarbonization and Salvage Assessment program aims to reduce environmental impact by recovering materials for reuse or recycling, thereby decreasing carbon emissions and promoting sustainability</a:t>
            </a:r>
          </a:p>
          <a:p>
            <a:endParaRPr lang="en-US">
              <a:solidFill>
                <a:srgbClr val="000000"/>
              </a:solidFill>
              <a:latin typeface="+mj-lt"/>
              <a:cs typeface="Calibri"/>
            </a:endParaRPr>
          </a:p>
          <a:p>
            <a:r>
              <a:rPr lang="en-US" b="1">
                <a:solidFill>
                  <a:srgbClr val="000000"/>
                </a:solidFill>
                <a:latin typeface="+mj-lt"/>
                <a:cs typeface="Calibri Light"/>
              </a:rPr>
              <a:t>Install Energy Efficiency Measures at Municipal Building North</a:t>
            </a:r>
            <a:r>
              <a:rPr lang="en-US">
                <a:latin typeface="+mj-lt"/>
              </a:rPr>
              <a:t> $1M</a:t>
            </a:r>
            <a:endParaRPr lang="en-US">
              <a:latin typeface="+mj-lt"/>
              <a:cs typeface="Calibri"/>
            </a:endParaRPr>
          </a:p>
          <a:p>
            <a:r>
              <a:rPr lang="en-US">
                <a:solidFill>
                  <a:srgbClr val="000000"/>
                </a:solidFill>
                <a:latin typeface="+mj-lt"/>
                <a:cs typeface="Calibri Light"/>
              </a:rPr>
              <a:t>This proposal will advance the City's Climate Action Plan (CAP) goals to reduce energy by replacing inefficient building systems that are at the end of their useful life with 100% electric energy efficient systems. This proposal requests $1.8 Million for the energy efficiency project, that would result in a 22% energy use reduction (approximately 456 MMBTU savings) and reduce the buildings Energy Use Intensity (EUI) by 12 points, or approximately 22% EUI reduction enhancing compliance with the WA Clean Buildings Performance Standard (CBPS).</a:t>
            </a:r>
            <a:r>
              <a:rPr lang="en-US">
                <a:latin typeface="+mj-lt"/>
              </a:rPr>
              <a:t> </a:t>
            </a:r>
            <a:endParaRPr lang="en-US">
              <a:latin typeface="+mj-lt"/>
              <a:cs typeface="Calibri"/>
            </a:endParaRPr>
          </a:p>
          <a:p>
            <a:endParaRPr lang="en-US">
              <a:latin typeface="+mj-lt"/>
              <a:cs typeface="Calibri"/>
            </a:endParaRPr>
          </a:p>
          <a:p>
            <a:endParaRPr lang="en-US">
              <a:latin typeface="+mj-lt"/>
              <a:cs typeface="Calibri"/>
            </a:endParaRPr>
          </a:p>
          <a:p>
            <a:r>
              <a:rPr lang="en-US">
                <a:latin typeface="+mj-lt"/>
                <a:cs typeface="Calibri Light"/>
              </a:rPr>
              <a:t>Grants:</a:t>
            </a:r>
          </a:p>
          <a:p>
            <a:r>
              <a:rPr lang="en-US" b="1">
                <a:solidFill>
                  <a:srgbClr val="000000"/>
                </a:solidFill>
                <a:latin typeface="+mj-lt"/>
                <a:cs typeface="Calibri Light"/>
              </a:rPr>
              <a:t>Recognize Grant for Dept of Energy, Energy Efficiency and Conservation Block Grant</a:t>
            </a:r>
            <a:r>
              <a:rPr lang="en-US">
                <a:latin typeface="+mj-lt"/>
              </a:rPr>
              <a:t> </a:t>
            </a:r>
            <a:r>
              <a:rPr lang="en-US">
                <a:solidFill>
                  <a:srgbClr val="000000"/>
                </a:solidFill>
                <a:latin typeface="+mj-lt"/>
                <a:cs typeface="Calibri Light"/>
              </a:rPr>
              <a:t>This grant project will focus on launching a community building decarbonization campaign, promoting electric equipment adoption such as heat pumps and water heaters, and replacement of natural gas appliances such as gas stoves and gas fireplace inserts.</a:t>
            </a:r>
            <a:r>
              <a:rPr lang="en-US">
                <a:latin typeface="+mj-lt"/>
              </a:rPr>
              <a:t> </a:t>
            </a:r>
            <a:r>
              <a:rPr lang="en-US" b="1">
                <a:solidFill>
                  <a:srgbClr val="000000"/>
                </a:solidFill>
                <a:latin typeface="+mj-lt"/>
                <a:cs typeface="Calibri Light"/>
              </a:rPr>
              <a:t>Recognize Grant for DNR Safe Routes to School (Urban Forestry)</a:t>
            </a:r>
            <a:r>
              <a:rPr lang="en-US">
                <a:latin typeface="+mj-lt"/>
              </a:rPr>
              <a:t> </a:t>
            </a:r>
            <a:r>
              <a:rPr lang="en-US">
                <a:solidFill>
                  <a:srgbClr val="000000"/>
                </a:solidFill>
                <a:latin typeface="+mj-lt"/>
                <a:cs typeface="Calibri Light"/>
              </a:rPr>
              <a:t>Urban Forestry received a grant to pilot a community-centered initiative that aims to enhance the tree canopy along Safe Route to School (SRTS) designated walking routes to reduce stormwater pollution, improve air quality, cool urban heat islands, and slow traffic near schools, which will positively impact community health and well-being .</a:t>
            </a:r>
            <a:r>
              <a:rPr lang="en-US">
                <a:latin typeface="+mj-lt"/>
              </a:rPr>
              <a:t> </a:t>
            </a:r>
            <a:r>
              <a:rPr lang="en-US" b="1">
                <a:solidFill>
                  <a:srgbClr val="000000"/>
                </a:solidFill>
                <a:latin typeface="+mj-lt"/>
                <a:cs typeface="Calibri Light"/>
              </a:rPr>
              <a:t>Recognize Grant for EPA Recycling Education and Outreach (REO) grant</a:t>
            </a:r>
            <a:r>
              <a:rPr lang="en-US">
                <a:latin typeface="+mj-lt"/>
              </a:rPr>
              <a:t> </a:t>
            </a:r>
            <a:r>
              <a:rPr lang="en-US">
                <a:solidFill>
                  <a:srgbClr val="000000"/>
                </a:solidFill>
                <a:latin typeface="+mj-lt"/>
                <a:cs typeface="Calibri Light"/>
              </a:rPr>
              <a:t>EPA funds will build on the Community Ambassador Program pilot project by expanding the program to additional geographic areas, engaging youth ambassadors, adding a waste reduction tract and mobilizing already trained ambassadors. </a:t>
            </a:r>
            <a:br>
              <a:rPr lang="en-US">
                <a:latin typeface="+mj-lt"/>
                <a:cs typeface="+mj-lt"/>
              </a:rPr>
            </a:br>
            <a:br>
              <a:rPr lang="en-US">
                <a:latin typeface="+mj-lt"/>
                <a:cs typeface="+mj-lt"/>
              </a:rPr>
            </a:br>
            <a:r>
              <a:rPr lang="en-US">
                <a:solidFill>
                  <a:srgbClr val="000000"/>
                </a:solidFill>
                <a:latin typeface="+mj-lt"/>
                <a:cs typeface="Calibri Light"/>
              </a:rPr>
              <a:t>A second outreach approach will focus on broader educational campaign using individualized feedback generated from AI camera technology on Solid Waste Management collections vehicles.</a:t>
            </a:r>
            <a:br>
              <a:rPr lang="en-US">
                <a:latin typeface="+mj-lt"/>
                <a:cs typeface="+mj-lt"/>
              </a:rPr>
            </a:br>
            <a:br>
              <a:rPr lang="en-US">
                <a:latin typeface="+mj-lt"/>
                <a:cs typeface="+mj-lt"/>
              </a:rPr>
            </a:br>
            <a:r>
              <a:rPr lang="en-US">
                <a:solidFill>
                  <a:srgbClr val="000000"/>
                </a:solidFill>
                <a:latin typeface="+mj-lt"/>
                <a:cs typeface="Calibri Light"/>
              </a:rPr>
              <a:t>The impact of these two approaches will be measured through two waste characterization studies of the recycling and food and yard waste streams.</a:t>
            </a:r>
            <a:r>
              <a:rPr lang="en-US">
                <a:latin typeface="+mj-lt"/>
              </a:rPr>
              <a:t> </a:t>
            </a:r>
            <a:r>
              <a:rPr lang="en-US" b="1">
                <a:solidFill>
                  <a:srgbClr val="000000"/>
                </a:solidFill>
                <a:latin typeface="+mj-lt"/>
                <a:cs typeface="Calibri Light"/>
              </a:rPr>
              <a:t>Recognize Grant for Stormwater Sediment Monitoring for Watershed Prioritization and Planning</a:t>
            </a:r>
            <a:r>
              <a:rPr lang="en-US">
                <a:latin typeface="+mj-lt"/>
              </a:rPr>
              <a:t> </a:t>
            </a:r>
            <a:r>
              <a:rPr lang="en-US">
                <a:solidFill>
                  <a:srgbClr val="000000"/>
                </a:solidFill>
                <a:latin typeface="+mj-lt"/>
                <a:cs typeface="Calibri Light"/>
              </a:rPr>
              <a:t>This project will improve the level of water quality information in the Tacoma-area receiving waters to aid in further informing stormwater management decisions. The project will help validate Tacoma's Watershed Prioritization Tool (WPT) with pollution monitoring data. The city will use simple passive in-line sediment sampling to help characterize stormwater sediment chemistry in basins identified by the WPT; and assess the effectiveness of the structural/non-structural BMPs to reduce sediment contaminants transported by stormwater.</a:t>
            </a:r>
            <a:r>
              <a:rPr lang="en-US">
                <a:latin typeface="+mj-lt"/>
              </a:rPr>
              <a:t> </a:t>
            </a:r>
            <a:r>
              <a:rPr lang="en-US" b="1">
                <a:solidFill>
                  <a:srgbClr val="000000"/>
                </a:solidFill>
                <a:latin typeface="+mj-lt"/>
                <a:cs typeface="Calibri Light"/>
              </a:rPr>
              <a:t>Recognize Grant from Dept of Commerce Home Electrification and Appliance Rebate (HEAR)</a:t>
            </a:r>
            <a:r>
              <a:rPr lang="en-US">
                <a:latin typeface="+mj-lt"/>
              </a:rPr>
              <a:t> </a:t>
            </a:r>
            <a:r>
              <a:rPr lang="en-US">
                <a:solidFill>
                  <a:srgbClr val="000000"/>
                </a:solidFill>
                <a:latin typeface="+mj-lt"/>
                <a:cs typeface="Calibri Light"/>
              </a:rPr>
              <a:t>This Home Electrification and Appliance Rebates (HEAR) program will provide rebates and incentives for high-efficiency electric equipment and appliances to low- and moderate-income single family homes, multifamily homes and small businesses. The program will be administered in partnership with Tacoma Public Utilities.</a:t>
            </a:r>
            <a:r>
              <a:rPr lang="en-US">
                <a:latin typeface="+mj-lt"/>
              </a:rPr>
              <a:t> </a:t>
            </a:r>
            <a:r>
              <a:rPr lang="en-US" b="1">
                <a:solidFill>
                  <a:srgbClr val="000000"/>
                </a:solidFill>
                <a:latin typeface="+mj-lt"/>
                <a:cs typeface="Calibri Light"/>
              </a:rPr>
              <a:t>Recognize Grant from National Fish &amp; Wildlife Foundation (NFWF) to Develop Resilience and Restoration Master Plan for Commencement Bay</a:t>
            </a:r>
            <a:r>
              <a:rPr lang="en-US">
                <a:latin typeface="+mj-lt"/>
              </a:rPr>
              <a:t> </a:t>
            </a:r>
            <a:r>
              <a:rPr lang="en-US">
                <a:solidFill>
                  <a:srgbClr val="000000"/>
                </a:solidFill>
                <a:latin typeface="+mj-lt"/>
                <a:cs typeface="Calibri Light"/>
              </a:rPr>
              <a:t>NFWF Funding will multiply local funds and bring external capacity to provide a shoreline baseline conditions assessment and community-wide vision for all of Tacoma's waterfront and nearshore habitat along Commencement Bay. This planning and outreach effort will enable the community to make informed decisions around Nearshore and riparian habitat investments and their interactions with other shoreline activities and projects. This phased approach effort will use technical assessments and community and stakeholder visioning processes over coming years. </a:t>
            </a:r>
            <a:br>
              <a:rPr lang="en-US">
                <a:latin typeface="+mj-lt"/>
                <a:cs typeface="+mj-lt"/>
              </a:rPr>
            </a:br>
            <a:br>
              <a:rPr lang="en-US">
                <a:latin typeface="+mj-lt"/>
                <a:cs typeface="+mj-lt"/>
              </a:rPr>
            </a:br>
            <a:r>
              <a:rPr lang="en-US">
                <a:solidFill>
                  <a:srgbClr val="000000"/>
                </a:solidFill>
                <a:latin typeface="+mj-lt"/>
                <a:cs typeface="Calibri Light"/>
              </a:rPr>
              <a:t>Partnerships include: Metro Parks Tacoma, Pierce County, Puyallup Tribe of Indians, and other local governments, non-profits, businesses/industries and community groups.</a:t>
            </a:r>
            <a:r>
              <a:rPr lang="en-US">
                <a:latin typeface="+mj-lt"/>
              </a:rPr>
              <a:t> </a:t>
            </a:r>
            <a:endParaRPr lang="en-US">
              <a:latin typeface="+mj-lt"/>
              <a:cs typeface="Calibri"/>
            </a:endParaRPr>
          </a:p>
          <a:p>
            <a:endParaRPr lang="en-US">
              <a:latin typeface="+mj-lt"/>
              <a:cs typeface="Calibri"/>
            </a:endParaRPr>
          </a:p>
          <a:p>
            <a:r>
              <a:rPr lang="en-US">
                <a:latin typeface="+mj-lt"/>
                <a:cs typeface="Calibri Light"/>
              </a:rPr>
              <a:t>Reductions</a:t>
            </a:r>
          </a:p>
          <a:p>
            <a:endParaRPr lang="en-US">
              <a:latin typeface="+mj-lt"/>
              <a:cs typeface="Calibri"/>
            </a:endParaRPr>
          </a:p>
          <a:p>
            <a:r>
              <a:rPr lang="en-US" b="1">
                <a:solidFill>
                  <a:srgbClr val="000000"/>
                </a:solidFill>
                <a:latin typeface="+mj-lt"/>
                <a:cs typeface="Calibri Light"/>
              </a:rPr>
              <a:t>Maintain Peer Counselor Vacancy for HOPE Services</a:t>
            </a:r>
            <a:r>
              <a:rPr lang="en-US">
                <a:latin typeface="+mj-lt"/>
              </a:rPr>
              <a:t> </a:t>
            </a:r>
            <a:r>
              <a:rPr lang="en-US">
                <a:solidFill>
                  <a:srgbClr val="000000"/>
                </a:solidFill>
                <a:latin typeface="+mj-lt"/>
                <a:cs typeface="Calibri Light"/>
              </a:rPr>
              <a:t>Maintain Peer Counselor vacancy for HOPE services to allow for continued review of the program through 2025-2026. </a:t>
            </a:r>
            <a:r>
              <a:rPr lang="en-US">
                <a:latin typeface="+mj-lt"/>
              </a:rPr>
              <a:t> </a:t>
            </a:r>
            <a:endParaRPr lang="en-US">
              <a:latin typeface="+mj-lt"/>
              <a:cs typeface="Calibri"/>
            </a:endParaRPr>
          </a:p>
          <a:p>
            <a:r>
              <a:rPr lang="en-US" b="1">
                <a:solidFill>
                  <a:srgbClr val="000000"/>
                </a:solidFill>
                <a:latin typeface="+mj-lt"/>
                <a:cs typeface="Calibri Light"/>
              </a:rPr>
              <a:t>Maintain Nursing Vacancy for HOPE Services</a:t>
            </a:r>
            <a:r>
              <a:rPr lang="en-US">
                <a:latin typeface="+mj-lt"/>
              </a:rPr>
              <a:t> </a:t>
            </a:r>
            <a:r>
              <a:rPr lang="en-US">
                <a:solidFill>
                  <a:srgbClr val="000000"/>
                </a:solidFill>
                <a:latin typeface="+mj-lt"/>
                <a:cs typeface="Calibri Light"/>
              </a:rPr>
              <a:t>Maintain Nursing vacancy for HOPE services allow for continued review of the program through 2025-2026. </a:t>
            </a:r>
          </a:p>
          <a:p>
            <a:endParaRPr lang="en-US">
              <a:latin typeface="+mj-lt"/>
              <a:cs typeface="Calibri"/>
            </a:endParaRPr>
          </a:p>
          <a:p>
            <a:endParaRPr lang="en-US">
              <a:latin typeface="+mj-lt"/>
              <a:cs typeface="Calibri"/>
            </a:endParaRPr>
          </a:p>
          <a:p>
            <a:endParaRPr lang="en-US">
              <a:latin typeface="+mj-lt"/>
              <a:cs typeface="Calibri"/>
            </a:endParaRPr>
          </a:p>
          <a:p>
            <a:endParaRPr lang="en-US">
              <a:latin typeface="+mj-lt"/>
              <a:cs typeface="Calibri"/>
            </a:endParaRPr>
          </a:p>
          <a:p>
            <a:r>
              <a:rPr lang="en-US">
                <a:latin typeface="+mj-lt"/>
                <a:cs typeface="Calibri Light"/>
              </a:rPr>
              <a:t>Major Programs </a:t>
            </a:r>
          </a:p>
          <a:p>
            <a:r>
              <a:rPr lang="en-US" i="1">
                <a:latin typeface="+mj-lt"/>
                <a:cs typeface="Calibri Light"/>
              </a:rPr>
              <a:t>Medical Response/ Patient Care, Transportation</a:t>
            </a:r>
            <a:r>
              <a:rPr lang="en-US">
                <a:latin typeface="+mj-lt"/>
                <a:cs typeface="Calibri Light"/>
              </a:rPr>
              <a:t> - </a:t>
            </a:r>
            <a:r>
              <a:rPr lang="en-US">
                <a:latin typeface="+mj-lt"/>
              </a:rPr>
              <a:t>This program sends paramedics to calls that require advance life support services, assessing patients, providing care, and transport to hospitals if required.</a:t>
            </a:r>
            <a:endParaRPr lang="en-US">
              <a:latin typeface="+mj-lt"/>
              <a:cs typeface="Calibri"/>
            </a:endParaRPr>
          </a:p>
          <a:p>
            <a:endParaRPr lang="en-US">
              <a:latin typeface="+mj-lt"/>
              <a:cs typeface="Calibri"/>
            </a:endParaRPr>
          </a:p>
          <a:p>
            <a:r>
              <a:rPr lang="en-US" i="1">
                <a:latin typeface="+mj-lt"/>
                <a:cs typeface="Calibri Light"/>
              </a:rPr>
              <a:t>Garbage Disposal and Transport </a:t>
            </a:r>
            <a:r>
              <a:rPr lang="en-US">
                <a:latin typeface="+mj-lt"/>
                <a:cs typeface="Calibri Light"/>
              </a:rPr>
              <a:t>- </a:t>
            </a:r>
            <a:r>
              <a:rPr lang="en-US">
                <a:latin typeface="+mj-lt"/>
              </a:rPr>
              <a:t>Offsite transfer of garbage from the Recovery and Transfer Center to a third party landfill.</a:t>
            </a:r>
            <a:endParaRPr lang="en-US">
              <a:latin typeface="+mj-lt"/>
              <a:cs typeface="Calibri Light"/>
            </a:endParaRPr>
          </a:p>
          <a:p>
            <a:endParaRPr lang="en-US">
              <a:latin typeface="+mj-lt"/>
              <a:cs typeface="Calibri"/>
            </a:endParaRPr>
          </a:p>
          <a:p>
            <a:r>
              <a:rPr lang="en-US" i="1">
                <a:latin typeface="+mj-lt"/>
                <a:cs typeface="Calibri Light"/>
              </a:rPr>
              <a:t>Sewer Transmission Systems</a:t>
            </a:r>
            <a:r>
              <a:rPr lang="en-US">
                <a:latin typeface="+mj-lt"/>
                <a:cs typeface="Calibri Light"/>
              </a:rPr>
              <a:t> - </a:t>
            </a:r>
            <a:r>
              <a:rPr lang="en-US">
                <a:latin typeface="+mj-lt"/>
              </a:rPr>
              <a:t>Maintain sewer water transmission systems including operation, construction, repair, maintenance, and replacement of the City's sanitary sewer, stormwater, and stormwater treatment facilities as well as emergency response for storm related flooding, landslides, cleanup of hazardous spills, and street sweeping to maintain a healthy Tacoma.</a:t>
            </a:r>
            <a:endParaRPr lang="en-US">
              <a:latin typeface="+mj-lt"/>
              <a:cs typeface="Calibri"/>
            </a:endParaRPr>
          </a:p>
          <a:p>
            <a:endParaRPr lang="en-US">
              <a:latin typeface="+mj-lt"/>
              <a:cs typeface="Calibri"/>
            </a:endParaRPr>
          </a:p>
          <a:p>
            <a:r>
              <a:rPr lang="en-US" i="1">
                <a:latin typeface="+mj-lt"/>
                <a:cs typeface="Calibri Light"/>
              </a:rPr>
              <a:t>Capital Project Planning and Delivery</a:t>
            </a:r>
            <a:r>
              <a:rPr lang="en-US">
                <a:latin typeface="+mj-lt"/>
                <a:cs typeface="Calibri Light"/>
              </a:rPr>
              <a:t> -  </a:t>
            </a:r>
            <a:r>
              <a:rPr lang="en-US">
                <a:latin typeface="+mj-lt"/>
              </a:rPr>
              <a:t>Capital planning, design, construction, and asset management for Environmental Services infrastructure, which includes facilities, collection and transmission systems, treatment plants, and pump stations.</a:t>
            </a:r>
            <a:endParaRPr lang="en-US">
              <a:latin typeface="+mj-lt"/>
              <a:cs typeface="Calibri"/>
            </a:endParaRPr>
          </a:p>
          <a:p>
            <a:endParaRPr lang="en-US">
              <a:latin typeface="+mj-lt"/>
              <a:cs typeface="Calibri"/>
            </a:endParaRPr>
          </a:p>
          <a:p>
            <a:r>
              <a:rPr lang="en-US" i="1">
                <a:latin typeface="+mj-lt"/>
                <a:cs typeface="Calibri Light"/>
              </a:rPr>
              <a:t>Residential Garbage Collection Wastewater Plant Operations</a:t>
            </a:r>
            <a:r>
              <a:rPr lang="en-US">
                <a:latin typeface="+mj-lt"/>
                <a:cs typeface="Calibri Light"/>
              </a:rPr>
              <a:t> - </a:t>
            </a:r>
            <a:r>
              <a:rPr lang="en-US">
                <a:latin typeface="+mj-lt"/>
              </a:rPr>
              <a:t>Collect garbage, recycling and yard waste from residential customers.</a:t>
            </a:r>
            <a:endParaRPr lang="en-US">
              <a:latin typeface="+mj-lt"/>
              <a:cs typeface="Calibri"/>
            </a:endParaRPr>
          </a:p>
          <a:p>
            <a:endParaRPr lang="en-US">
              <a:latin typeface="+mj-lt"/>
              <a:cs typeface="Calibri"/>
            </a:endParaRPr>
          </a:p>
          <a:p>
            <a:r>
              <a:rPr lang="en-US" i="1">
                <a:latin typeface="+mj-lt"/>
                <a:cs typeface="Calibri Light"/>
              </a:rPr>
              <a:t>Tidy Up Tacoma -</a:t>
            </a:r>
            <a:r>
              <a:rPr lang="en-US">
                <a:latin typeface="+mj-lt"/>
                <a:cs typeface="Calibri Light"/>
              </a:rPr>
              <a:t> </a:t>
            </a:r>
            <a:r>
              <a:rPr lang="en-US">
                <a:latin typeface="+mj-lt"/>
              </a:rPr>
              <a:t>Tidy-Up Tacoma, a program within the City’s Environmental Services Department, is dedicated to elevating the overall cleanliness and visual appeal of the City of Tacoma so that we can all live, work, and play in clean and healthy neighborhoods that inspire pride in our community. Through this program, we actively engage with residents, businesses, and community-based organizations and use their input to direct the work of clean-up crews. The program strives to address immediate cleanliness concerns and support community members who would like to engage in clean-up efforts. This inclusive strategy sets off a positive ripple effect, contributing to a cleaner and more inviting Tacoma that resonates with the vision of Tacoma’s diverse community.  </a:t>
            </a:r>
            <a:endParaRPr lang="en-US">
              <a:latin typeface="+mj-lt"/>
              <a:cs typeface="Calibri"/>
            </a:endParaRPr>
          </a:p>
          <a:p>
            <a:endParaRPr lang="en-US" i="1">
              <a:latin typeface="+mj-lt"/>
              <a:cs typeface="Calibri"/>
            </a:endParaRPr>
          </a:p>
          <a:p>
            <a:r>
              <a:rPr lang="en-US" i="1">
                <a:latin typeface="+mj-lt"/>
                <a:cs typeface="Calibri Light"/>
              </a:rPr>
              <a:t>Urban Forestry -</a:t>
            </a:r>
            <a:r>
              <a:rPr lang="en-US">
                <a:latin typeface="+mj-lt"/>
                <a:cs typeface="Calibri Light"/>
              </a:rPr>
              <a:t> </a:t>
            </a:r>
            <a:r>
              <a:rPr lang="en-US">
                <a:latin typeface="+mj-lt"/>
              </a:rPr>
              <a:t>Implement the City’s Urban Forest Management Plan through planting trees in partnership with organizations and community members while preserving existing healthy trees.</a:t>
            </a:r>
            <a:endParaRPr lang="en-US">
              <a:latin typeface="+mj-lt"/>
              <a:cs typeface="Calibri"/>
            </a:endParaRPr>
          </a:p>
          <a:p>
            <a:endParaRPr lang="en-US" sz="1100">
              <a:latin typeface="Calibri"/>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26</a:t>
            </a:fld>
            <a:endParaRPr lang="en-US"/>
          </a:p>
        </p:txBody>
      </p:sp>
    </p:spTree>
    <p:extLst>
      <p:ext uri="{BB962C8B-B14F-4D97-AF65-F5344CB8AC3E}">
        <p14:creationId xmlns:p14="http://schemas.microsoft.com/office/powerpoint/2010/main" val="889253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mj-lt"/>
                <a:cs typeface="Calibri"/>
              </a:rPr>
              <a:t>Budget for 5-year EPS Grant for Workforce Training Programs</a:t>
            </a:r>
            <a:r>
              <a:rPr lang="en-US" b="1">
                <a:latin typeface="+mj-lt"/>
              </a:rPr>
              <a:t> ($212k)</a:t>
            </a:r>
          </a:p>
          <a:p>
            <a:r>
              <a:rPr lang="en-US">
                <a:solidFill>
                  <a:srgbClr val="000000"/>
                </a:solidFill>
                <a:latin typeface="+mj-lt"/>
                <a:cs typeface="Calibri"/>
              </a:rPr>
              <a:t>The City of Tacoma has accepted a 5-year EPA Grant for Workforce Training for 2023 through 2028.The City of Tacoma has contracted to provide vital job training cohorts that support the City's Green Economy strategy and other environmental workforce programs with Clover Park Technical College and Goodwill of the Olympics &amp; Rainier Region through 2028. In 2025 and 2026 and will serve 60 individuals through 4 six-week cohorts.</a:t>
            </a:r>
            <a:r>
              <a:rPr lang="en-US">
                <a:latin typeface="+mj-lt"/>
              </a:rPr>
              <a:t> </a:t>
            </a:r>
          </a:p>
          <a:p>
            <a:endParaRPr lang="en-US">
              <a:latin typeface="+mj-lt"/>
              <a:cs typeface="Calibri"/>
            </a:endParaRPr>
          </a:p>
          <a:p>
            <a:r>
              <a:rPr lang="en-US" b="1">
                <a:solidFill>
                  <a:srgbClr val="000000"/>
                </a:solidFill>
                <a:latin typeface="+mj-lt"/>
                <a:cs typeface="Calibri"/>
              </a:rPr>
              <a:t>Recognize Increase Revenues for Jobs 253 Program</a:t>
            </a:r>
            <a:r>
              <a:rPr lang="en-US" b="1">
                <a:latin typeface="+mj-lt"/>
              </a:rPr>
              <a:t> ($314K)</a:t>
            </a:r>
            <a:endParaRPr lang="en-US" b="1">
              <a:latin typeface="+mj-lt"/>
              <a:cs typeface="Calibri"/>
            </a:endParaRPr>
          </a:p>
          <a:p>
            <a:r>
              <a:rPr lang="en-US">
                <a:solidFill>
                  <a:srgbClr val="000000"/>
                </a:solidFill>
                <a:latin typeface="+mj-lt"/>
                <a:cs typeface="Calibri"/>
              </a:rPr>
              <a:t>Staff has negotiated a multi-year agreement with Tacoma Public Schools for the Jobs253 Program to meet desired student participation rates. Desired youth participation level is 253 students per quarter for a total of 2,024 per biennium.</a:t>
            </a:r>
            <a:r>
              <a:rPr lang="en-US">
                <a:latin typeface="+mj-lt"/>
              </a:rPr>
              <a:t> </a:t>
            </a:r>
          </a:p>
          <a:p>
            <a:endParaRPr lang="en-US">
              <a:latin typeface="+mj-lt"/>
              <a:cs typeface="Calibri"/>
            </a:endParaRPr>
          </a:p>
          <a:p>
            <a:r>
              <a:rPr lang="en-US" b="1">
                <a:solidFill>
                  <a:srgbClr val="000000"/>
                </a:solidFill>
                <a:latin typeface="+mj-lt"/>
                <a:cs typeface="Calibri"/>
              </a:rPr>
              <a:t>Sponsor UWT Engineering Pathways Apprenticeship Program</a:t>
            </a:r>
            <a:r>
              <a:rPr lang="en-US" b="1">
                <a:latin typeface="+mj-lt"/>
              </a:rPr>
              <a:t> ($180k)</a:t>
            </a:r>
            <a:endParaRPr lang="en-US" b="1">
              <a:latin typeface="+mj-lt"/>
              <a:cs typeface="Calibri"/>
            </a:endParaRPr>
          </a:p>
          <a:p>
            <a:r>
              <a:rPr lang="en-US">
                <a:solidFill>
                  <a:srgbClr val="000000"/>
                </a:solidFill>
                <a:latin typeface="+mj-lt"/>
                <a:cs typeface="Calibri"/>
              </a:rPr>
              <a:t>This proposal will establish an Engineering Pathways Apprenticeship program with the University of Washington - Tacoma to help the organization access and diversify the candidate pools for Tacoma jobs. The program will offer various opportunities to Engineering students including job shadowing with City engineering professionals, earning a stipend to support their education costs and interning with the City's utilities. This program will include contributions from Environmental Services, Tacoma Public Utilities, Planning and Development Services, and Public Works.[IS there an estimate for the number of participants]</a:t>
            </a:r>
            <a:r>
              <a:rPr lang="en-US">
                <a:latin typeface="+mj-lt"/>
              </a:rPr>
              <a:t> </a:t>
            </a:r>
          </a:p>
          <a:p>
            <a:endParaRPr lang="en-US">
              <a:latin typeface="+mj-lt"/>
              <a:cs typeface="Calibri"/>
            </a:endParaRPr>
          </a:p>
          <a:p>
            <a:pPr defTabSz="903976">
              <a:defRPr/>
            </a:pPr>
            <a:r>
              <a:rPr lang="en-US" b="1">
                <a:solidFill>
                  <a:srgbClr val="000000"/>
                </a:solidFill>
                <a:latin typeface="+mj-lt"/>
                <a:cs typeface="Calibri"/>
              </a:rPr>
              <a:t>Budget Business &amp; Economic Development Analyst  ($187k)</a:t>
            </a:r>
          </a:p>
          <a:p>
            <a:pPr defTabSz="903976">
              <a:defRPr/>
            </a:pPr>
            <a:r>
              <a:rPr lang="en-US">
                <a:solidFill>
                  <a:srgbClr val="000000"/>
                </a:solidFill>
                <a:latin typeface="+mj-lt"/>
                <a:cs typeface="Calibri"/>
              </a:rPr>
              <a:t>This project position will support the Minority Business Development Agency so that it can deliver direct and consultant-based technical assistance and business development services to eligible minority-owned and small business enterprises throughout the state with a focus on Tacoma and the Puget Sound area.</a:t>
            </a:r>
            <a:r>
              <a:rPr lang="en-US">
                <a:latin typeface="+mj-lt"/>
              </a:rPr>
              <a:t> </a:t>
            </a:r>
            <a:endParaRPr lang="en-US">
              <a:latin typeface="+mj-lt"/>
              <a:cs typeface="Calibri"/>
            </a:endParaRPr>
          </a:p>
          <a:p>
            <a:pPr defTabSz="903976">
              <a:defRPr/>
            </a:pPr>
            <a:r>
              <a:rPr lang="en-US" b="1">
                <a:solidFill>
                  <a:srgbClr val="000000"/>
                </a:solidFill>
                <a:latin typeface="+mj-lt"/>
                <a:cs typeface="Calibri"/>
              </a:rPr>
              <a:t>Establish position with the Business Services team to support small business development ($525k)</a:t>
            </a:r>
            <a:endParaRPr lang="en-US">
              <a:latin typeface="+mj-lt"/>
              <a:cs typeface="Calibri"/>
            </a:endParaRPr>
          </a:p>
          <a:p>
            <a:pPr defTabSz="903976">
              <a:defRPr/>
            </a:pPr>
            <a:r>
              <a:rPr lang="en-US">
                <a:solidFill>
                  <a:srgbClr val="000000"/>
                </a:solidFill>
                <a:latin typeface="+mj-lt"/>
                <a:cs typeface="Calibri"/>
              </a:rPr>
              <a:t>This proposal is in direct response to the Business Climate survey both in terms of improving communications and addressing safety concerns and impacts on businesses. The proposed funding will establish an ongoing position within the Business Services team to support small businesses by developing and implementing strategies for business retention and expansion. This role will address key priorities identified by business and economic development stakeholders, including cleanliness, safety, improved communications, and access to capital, essential for fostering a thriving business environment. Includes $300k in UDAG funds to support small business enterprise loans</a:t>
            </a:r>
          </a:p>
          <a:p>
            <a:endParaRPr lang="en-US">
              <a:latin typeface="+mj-lt"/>
            </a:endParaRPr>
          </a:p>
          <a:p>
            <a:endParaRPr lang="en-US">
              <a:latin typeface="+mj-lt"/>
              <a:cs typeface="Calibri"/>
            </a:endParaRPr>
          </a:p>
          <a:p>
            <a:r>
              <a:rPr lang="en-US">
                <a:latin typeface="+mj-lt"/>
                <a:cs typeface="Calibri"/>
              </a:rPr>
              <a:t>Major Programs </a:t>
            </a:r>
          </a:p>
          <a:p>
            <a:r>
              <a:rPr lang="en-US" i="1">
                <a:latin typeface="+mj-lt"/>
                <a:cs typeface="Calibri"/>
              </a:rPr>
              <a:t>T&amp;L Customer Service and Compliance </a:t>
            </a:r>
            <a:r>
              <a:rPr lang="en-US">
                <a:latin typeface="+mj-lt"/>
              </a:rPr>
              <a:t>Provide customer service for business tax and licensing, regulatory licenses, pet licensing, including appeals to Hearing Examiner, answer questions and take customer payments.  </a:t>
            </a:r>
            <a:r>
              <a:rPr lang="en-US" b="1">
                <a:latin typeface="+mj-lt"/>
              </a:rPr>
              <a:t>Compliance </a:t>
            </a:r>
            <a:r>
              <a:rPr lang="en-US">
                <a:latin typeface="+mj-lt"/>
              </a:rPr>
              <a:t>Conduct inspection and outreach to businesses to ensure compliance with City's business license and B&amp;O tax requirements</a:t>
            </a:r>
            <a:endParaRPr lang="en-US" b="1">
              <a:latin typeface="+mj-lt"/>
              <a:cs typeface="Calibri"/>
            </a:endParaRPr>
          </a:p>
          <a:p>
            <a:endParaRPr lang="en-US">
              <a:latin typeface="+mj-lt"/>
              <a:cs typeface="Calibri"/>
            </a:endParaRPr>
          </a:p>
          <a:p>
            <a:r>
              <a:rPr lang="en-US" i="1">
                <a:latin typeface="+mj-lt"/>
                <a:cs typeface="Calibri"/>
              </a:rPr>
              <a:t>Minority Business Development Agency</a:t>
            </a:r>
            <a:r>
              <a:rPr lang="en-US">
                <a:latin typeface="+mj-lt"/>
                <a:cs typeface="Calibri"/>
              </a:rPr>
              <a:t> - </a:t>
            </a:r>
            <a:r>
              <a:rPr lang="en-US">
                <a:latin typeface="+mj-lt"/>
              </a:rPr>
              <a:t>Business Center &amp; technical assistance for Minority Businesses. </a:t>
            </a:r>
            <a:endParaRPr lang="en-US">
              <a:latin typeface="+mj-lt"/>
              <a:cs typeface="Calibri"/>
            </a:endParaRPr>
          </a:p>
          <a:p>
            <a:endParaRPr lang="en-US">
              <a:latin typeface="+mj-lt"/>
              <a:cs typeface="Calibri"/>
            </a:endParaRPr>
          </a:p>
          <a:p>
            <a:r>
              <a:rPr lang="en-US" i="1">
                <a:latin typeface="+mj-lt"/>
                <a:cs typeface="Calibri"/>
              </a:rPr>
              <a:t>Business Attraction, Retention and Expansion - </a:t>
            </a:r>
            <a:r>
              <a:rPr lang="en-US">
                <a:latin typeface="+mj-lt"/>
              </a:rPr>
              <a:t>Core function of Economic Development Services and Business Services. Provide assistance to existing businesses that will enable their sustainability and growth; recruit new businesses to Tacoma.</a:t>
            </a:r>
            <a:endParaRPr lang="en-US">
              <a:latin typeface="+mj-lt"/>
              <a:cs typeface="Calibri"/>
            </a:endParaRPr>
          </a:p>
          <a:p>
            <a:endParaRPr lang="en-US">
              <a:latin typeface="+mj-lt"/>
              <a:cs typeface="Calibri"/>
            </a:endParaRPr>
          </a:p>
          <a:p>
            <a:r>
              <a:rPr lang="en-US" i="1">
                <a:latin typeface="+mj-lt"/>
                <a:cs typeface="Calibri"/>
              </a:rPr>
              <a:t>Equity in Contracting</a:t>
            </a:r>
            <a:r>
              <a:rPr lang="en-US">
                <a:latin typeface="+mj-lt"/>
                <a:cs typeface="Calibri"/>
              </a:rPr>
              <a:t> -   </a:t>
            </a:r>
            <a:r>
              <a:rPr lang="en-US">
                <a:latin typeface="+mj-lt"/>
              </a:rPr>
              <a:t>EIC program provides remedies for the underutilization of women and minority businesses in City contracts through narrowly tailored contracting requirements, procurement reform, education and mentorship programs.</a:t>
            </a:r>
            <a:endParaRPr lang="en-US">
              <a:latin typeface="+mj-lt"/>
              <a:cs typeface="Calibri"/>
            </a:endParaRPr>
          </a:p>
          <a:p>
            <a:endParaRPr lang="en-US">
              <a:latin typeface="+mj-lt"/>
              <a:cs typeface="Calibri"/>
            </a:endParaRPr>
          </a:p>
          <a:p>
            <a:r>
              <a:rPr lang="en-US" i="1">
                <a:latin typeface="+mj-lt"/>
                <a:cs typeface="Calibri"/>
              </a:rPr>
              <a:t>Tacoma Training &amp; Employment Program - </a:t>
            </a:r>
            <a:r>
              <a:rPr lang="en-US">
                <a:latin typeface="+mj-lt"/>
              </a:rPr>
              <a:t>Pipeline Development for Tacoma Training and Employment Program (TTEP). This program supports CTE and Industry Recognized Training to youth to develop a trained and capable workforce for COT and TPU to draw upon.</a:t>
            </a:r>
            <a:endParaRPr lang="en-US">
              <a:latin typeface="+mj-lt"/>
              <a:cs typeface="Calibri"/>
            </a:endParaRPr>
          </a:p>
          <a:p>
            <a:endParaRPr lang="en-US">
              <a:latin typeface="+mj-lt"/>
              <a:cs typeface="Calibri"/>
            </a:endParaRPr>
          </a:p>
          <a:p>
            <a:r>
              <a:rPr lang="en-US" i="1">
                <a:latin typeface="+mj-lt"/>
                <a:cs typeface="Calibri"/>
              </a:rPr>
              <a:t>Local Employment Apprenticeship Program - </a:t>
            </a:r>
            <a:r>
              <a:rPr lang="en-US">
                <a:latin typeface="+mj-lt"/>
                <a:cs typeface="Calibri"/>
              </a:rPr>
              <a:t> </a:t>
            </a:r>
            <a:r>
              <a:rPr lang="en-US">
                <a:latin typeface="+mj-lt"/>
              </a:rPr>
              <a:t>Program provides residents of Tacoma, particularly those in areas of low economic opportunity, with training and support services necessary to complete apprenticeship requirements which lead to family-wage jobs.</a:t>
            </a:r>
          </a:p>
          <a:p>
            <a:endParaRPr lang="en-US" sz="1100">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27</a:t>
            </a:fld>
            <a:endParaRPr lang="en-US"/>
          </a:p>
        </p:txBody>
      </p:sp>
    </p:spTree>
    <p:extLst>
      <p:ext uri="{BB962C8B-B14F-4D97-AF65-F5344CB8AC3E}">
        <p14:creationId xmlns:p14="http://schemas.microsoft.com/office/powerpoint/2010/main" val="2459167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cs typeface="Calibri"/>
              </a:rPr>
              <a:t>Major Programs and Services </a:t>
            </a:r>
          </a:p>
          <a:p>
            <a:r>
              <a:rPr lang="en-US">
                <a:latin typeface="+mj-lt"/>
                <a:cs typeface="Calibri"/>
              </a:rPr>
              <a:t>People and Systems </a:t>
            </a:r>
          </a:p>
          <a:p>
            <a:r>
              <a:rPr lang="en-US">
                <a:latin typeface="+mj-lt"/>
                <a:cs typeface="Calibri"/>
              </a:rPr>
              <a:t>Talking holistic investment </a:t>
            </a:r>
          </a:p>
        </p:txBody>
      </p:sp>
      <p:sp>
        <p:nvSpPr>
          <p:cNvPr id="4" name="Slide Number Placeholder 3"/>
          <p:cNvSpPr>
            <a:spLocks noGrp="1"/>
          </p:cNvSpPr>
          <p:nvPr>
            <p:ph type="sldNum" sz="quarter" idx="5"/>
          </p:nvPr>
        </p:nvSpPr>
        <p:spPr/>
        <p:txBody>
          <a:bodyPr/>
          <a:lstStyle/>
          <a:p>
            <a:fld id="{6B2FBF2A-1BDF-44F9-B71A-BA38FBA5F7A6}" type="slidenum">
              <a:rPr lang="en-US" smtClean="0"/>
              <a:t>28</a:t>
            </a:fld>
            <a:endParaRPr lang="en-US"/>
          </a:p>
        </p:txBody>
      </p:sp>
    </p:spTree>
    <p:extLst>
      <p:ext uri="{BB962C8B-B14F-4D97-AF65-F5344CB8AC3E}">
        <p14:creationId xmlns:p14="http://schemas.microsoft.com/office/powerpoint/2010/main" val="21468737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mj-lt"/>
                <a:cs typeface="Calibri"/>
              </a:rPr>
              <a:t>This highlights and issue related to the use of dedicated revenues as well as the fact that many are indefinite political etc.</a:t>
            </a:r>
          </a:p>
        </p:txBody>
      </p:sp>
      <p:sp>
        <p:nvSpPr>
          <p:cNvPr id="4" name="Slide Number Placeholder 3"/>
          <p:cNvSpPr>
            <a:spLocks noGrp="1"/>
          </p:cNvSpPr>
          <p:nvPr>
            <p:ph type="sldNum" sz="quarter" idx="5"/>
          </p:nvPr>
        </p:nvSpPr>
        <p:spPr/>
        <p:txBody>
          <a:bodyPr/>
          <a:lstStyle/>
          <a:p>
            <a:fld id="{EE755C0D-53E7-4AB5-B735-F3EDFED5412D}" type="slidenum">
              <a:rPr lang="en-US"/>
              <a:t>29</a:t>
            </a:fld>
            <a:endParaRPr lang="en-US"/>
          </a:p>
        </p:txBody>
      </p:sp>
    </p:spTree>
    <p:extLst>
      <p:ext uri="{BB962C8B-B14F-4D97-AF65-F5344CB8AC3E}">
        <p14:creationId xmlns:p14="http://schemas.microsoft.com/office/powerpoint/2010/main" val="360983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latin typeface="+mj-lt"/>
                <a:ea typeface="Yu Gothic Light" panose="020B0300000000000000" pitchFamily="34" charset="-128"/>
              </a:rPr>
              <a:t>The proposed budget for the City of Tacoma for 2025-2026 is $4.7 Billion Dollars. </a:t>
            </a:r>
            <a:endParaRPr lang="en-US">
              <a:latin typeface="+mj-lt"/>
              <a:ea typeface="Times New Roman" panose="02020603050405020304" pitchFamily="18" charset="0"/>
            </a:endParaRPr>
          </a:p>
          <a:p>
            <a:pPr marL="338991" indent="-338991" fontAlgn="base">
              <a:buFont typeface="Symbol" panose="05050102010706020507" pitchFamily="18" charset="2"/>
              <a:buChar char=""/>
            </a:pPr>
            <a:r>
              <a:rPr lang="en-US">
                <a:latin typeface="+mj-lt"/>
                <a:ea typeface="Yu Gothic Light" panose="020B0300000000000000" pitchFamily="34" charset="-128"/>
              </a:rPr>
              <a:t>Of this $2.5 Billion is from services supported by rates, fees and charges for services such as the utilities, permit services funds, and the Tacoma Dome and Convention Center .</a:t>
            </a:r>
            <a:endParaRPr lang="en-US">
              <a:latin typeface="+mj-lt"/>
              <a:ea typeface="Times New Roman" panose="02020603050405020304" pitchFamily="18" charset="0"/>
            </a:endParaRPr>
          </a:p>
          <a:p>
            <a:pPr marL="338991" indent="-338991" fontAlgn="base">
              <a:buFont typeface="Symbol" panose="05050102010706020507" pitchFamily="18" charset="2"/>
              <a:buChar char=""/>
            </a:pPr>
            <a:r>
              <a:rPr lang="en-US">
                <a:latin typeface="+mj-lt"/>
                <a:ea typeface="Yu Gothic Light" panose="020B0300000000000000" pitchFamily="34" charset="-128"/>
              </a:rPr>
              <a:t>$1.1 Billion is supported through internal charges for services like IT, HR, &amp; the Attorney's Office and internal funds that manage employee benefits and risk management. </a:t>
            </a:r>
            <a:endParaRPr lang="en-US">
              <a:latin typeface="+mj-lt"/>
              <a:ea typeface="Times New Roman" panose="02020603050405020304" pitchFamily="18" charset="0"/>
            </a:endParaRPr>
          </a:p>
          <a:p>
            <a:pPr marL="338991" indent="-338991" fontAlgn="base">
              <a:buFont typeface="Symbol" panose="05050102010706020507" pitchFamily="18" charset="2"/>
              <a:buChar char=""/>
            </a:pPr>
            <a:r>
              <a:rPr lang="en-US">
                <a:latin typeface="+mj-lt"/>
                <a:ea typeface="Yu Gothic Light" panose="020B0300000000000000" pitchFamily="34" charset="-128"/>
              </a:rPr>
              <a:t>$405 Million in services are supported through dedicated revenues, taxes and grants; such as Tacoma Creates, Streets Initiative, EMS Property Tax Levy, Mental Health Chemical Dependency, Motor Vehicle Fuel Tax, Red Light Infractions, Real Estate Excise Tax </a:t>
            </a:r>
            <a:endParaRPr lang="en-US">
              <a:latin typeface="+mj-lt"/>
              <a:ea typeface="Times New Roman" panose="02020603050405020304" pitchFamily="18" charset="0"/>
            </a:endParaRPr>
          </a:p>
          <a:p>
            <a:pPr marL="790979" lvl="1" indent="-338991" fontAlgn="base">
              <a:buFont typeface="Symbol" panose="05050102010706020507" pitchFamily="18" charset="2"/>
              <a:buChar char=""/>
            </a:pPr>
            <a:r>
              <a:rPr lang="en-US">
                <a:latin typeface="+mj-lt"/>
                <a:ea typeface="Yu Gothic Light" panose="020B0300000000000000" pitchFamily="34" charset="-128"/>
              </a:rPr>
              <a:t>$325M on funds that support themselves fully with dedicated revenues </a:t>
            </a:r>
            <a:endParaRPr lang="en-US">
              <a:latin typeface="+mj-lt"/>
              <a:ea typeface="Times New Roman" panose="02020603050405020304" pitchFamily="18" charset="0"/>
            </a:endParaRPr>
          </a:p>
          <a:p>
            <a:pPr marL="790979" lvl="1" indent="-338991" fontAlgn="base">
              <a:buFont typeface="Symbol" panose="05050102010706020507" pitchFamily="18" charset="2"/>
              <a:buChar char=""/>
            </a:pPr>
            <a:r>
              <a:rPr lang="en-US">
                <a:latin typeface="+mj-lt"/>
                <a:ea typeface="Yu Gothic Light" panose="020B0300000000000000" pitchFamily="34" charset="-128"/>
              </a:rPr>
              <a:t>$80 Million are funds that have both dedicated revenues and general fund support Streets Fund (1065), Public Assembly Facilities (4190), Cheney Stadium (4170). </a:t>
            </a:r>
            <a:endParaRPr lang="en-US">
              <a:latin typeface="+mj-lt"/>
              <a:ea typeface="Times New Roman" panose="02020603050405020304" pitchFamily="18" charset="0"/>
            </a:endParaRPr>
          </a:p>
          <a:p>
            <a:pPr marL="338991" indent="-338991" fontAlgn="base">
              <a:buFont typeface="Symbol" panose="05050102010706020507" pitchFamily="18" charset="2"/>
              <a:buChar char=""/>
            </a:pPr>
            <a:r>
              <a:rPr lang="en-US">
                <a:latin typeface="+mj-lt"/>
                <a:ea typeface="Yu Gothic Light" panose="020B0300000000000000" pitchFamily="34" charset="-128"/>
              </a:rPr>
              <a:t>$641million, or 14%, is allocated to the General Fund, which is associated with traditional City services such as Police, Fire, and Libraries. </a:t>
            </a:r>
            <a:endParaRPr lang="en-US">
              <a:latin typeface="+mj-lt"/>
              <a:ea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072686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B2FBF2A-1BDF-44F9-B71A-BA38FBA5F7A6}" type="slidenum">
              <a:rPr lang="en-US" smtClean="0"/>
              <a:t>30</a:t>
            </a:fld>
            <a:endParaRPr lang="en-US"/>
          </a:p>
        </p:txBody>
      </p:sp>
    </p:spTree>
    <p:extLst>
      <p:ext uri="{BB962C8B-B14F-4D97-AF65-F5344CB8AC3E}">
        <p14:creationId xmlns:p14="http://schemas.microsoft.com/office/powerpoint/2010/main" val="2330272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24"/>
              </a:spcBef>
            </a:pPr>
            <a:r>
              <a:rPr lang="en-US" sz="1400">
                <a:solidFill>
                  <a:srgbClr val="000000"/>
                </a:solidFill>
                <a:cs typeface="Calibri"/>
              </a:rPr>
              <a:t>We have worked together to comprehensively evaluate revenue options to address the City's financial sustainability (across funds and revenue sources) and proposed a comprehensive revenue strategy to address financial sustainability issues. This table is intended to show the options that were discussed today and will be brought forward with the budget as well as options that are pending (voter approval) and options that staff is working to bring forward in the coming months and year (including Tacoma Creates extension, Renewal of the Streets Initiative, Legislative priorities and others). </a:t>
            </a:r>
          </a:p>
          <a:p>
            <a:pPr>
              <a:lnSpc>
                <a:spcPct val="90000"/>
              </a:lnSpc>
              <a:spcBef>
                <a:spcPts val="1024"/>
              </a:spcBef>
            </a:pPr>
            <a:endParaRPr lang="en-US" sz="1400">
              <a:solidFill>
                <a:srgbClr val="000000"/>
              </a:solidFill>
            </a:endParaRPr>
          </a:p>
          <a:p>
            <a:pPr>
              <a:lnSpc>
                <a:spcPct val="90000"/>
              </a:lnSpc>
              <a:spcBef>
                <a:spcPts val="1023"/>
              </a:spcBef>
            </a:pPr>
            <a:r>
              <a:rPr lang="en-US" sz="1400">
                <a:solidFill>
                  <a:srgbClr val="000000"/>
                </a:solidFill>
                <a:cs typeface="Calibri"/>
              </a:rPr>
              <a:t>----------------------------------------------</a:t>
            </a:r>
          </a:p>
          <a:p>
            <a:pPr>
              <a:lnSpc>
                <a:spcPct val="90000"/>
              </a:lnSpc>
              <a:spcBef>
                <a:spcPts val="1023"/>
              </a:spcBef>
            </a:pPr>
            <a:r>
              <a:rPr lang="en-US" sz="1400">
                <a:solidFill>
                  <a:srgbClr val="000000"/>
                </a:solidFill>
                <a:cs typeface="Calibri"/>
              </a:rPr>
              <a:t>Not showing items that haven’t been brought forward for full council discussions, primarily </a:t>
            </a:r>
            <a:r>
              <a:rPr lang="en-US" sz="1400">
                <a:solidFill>
                  <a:srgbClr val="FF0000"/>
                </a:solidFill>
              </a:rPr>
              <a:t>Focused on strategies to reduce the gap or address deferred repair and replacement</a:t>
            </a:r>
          </a:p>
          <a:p>
            <a:pPr>
              <a:lnSpc>
                <a:spcPct val="90000"/>
              </a:lnSpc>
              <a:spcBef>
                <a:spcPts val="1023"/>
              </a:spcBef>
            </a:pPr>
            <a:endParaRPr lang="en-US" sz="1400">
              <a:solidFill>
                <a:srgbClr val="000000"/>
              </a:solidFill>
              <a:cs typeface="Calibri"/>
            </a:endParaRPr>
          </a:p>
          <a:p>
            <a:pPr>
              <a:lnSpc>
                <a:spcPct val="90000"/>
              </a:lnSpc>
              <a:spcBef>
                <a:spcPts val="1023"/>
              </a:spcBef>
            </a:pPr>
            <a:r>
              <a:rPr lang="en-US" sz="1400">
                <a:solidFill>
                  <a:srgbClr val="000000"/>
                </a:solidFill>
                <a:cs typeface="Calibri"/>
              </a:rPr>
              <a:t>Excise tax discussions:</a:t>
            </a:r>
          </a:p>
          <a:p>
            <a:pPr>
              <a:lnSpc>
                <a:spcPct val="90000"/>
              </a:lnSpc>
              <a:spcBef>
                <a:spcPts val="1023"/>
              </a:spcBef>
            </a:pPr>
            <a:r>
              <a:rPr lang="en-US" sz="1400">
                <a:solidFill>
                  <a:srgbClr val="000000"/>
                </a:solidFill>
                <a:cs typeface="Calibri"/>
              </a:rPr>
              <a:t>- sidewalks</a:t>
            </a:r>
          </a:p>
          <a:p>
            <a:pPr defTabSz="903976">
              <a:lnSpc>
                <a:spcPct val="90000"/>
              </a:lnSpc>
              <a:spcBef>
                <a:spcPts val="1023"/>
              </a:spcBef>
              <a:defRPr/>
            </a:pPr>
            <a:r>
              <a:rPr lang="en-US" sz="1400">
                <a:solidFill>
                  <a:srgbClr val="000000"/>
                </a:solidFill>
                <a:cs typeface="Calibri"/>
              </a:rPr>
              <a:t>- self check outs</a:t>
            </a:r>
          </a:p>
          <a:p>
            <a:pPr>
              <a:lnSpc>
                <a:spcPct val="90000"/>
              </a:lnSpc>
              <a:spcBef>
                <a:spcPts val="1023"/>
              </a:spcBef>
            </a:pPr>
            <a:r>
              <a:rPr lang="en-US" sz="1400">
                <a:solidFill>
                  <a:srgbClr val="000000"/>
                </a:solidFill>
                <a:cs typeface="Calibri"/>
              </a:rPr>
              <a:t>- urban forestry- stormwater </a:t>
            </a:r>
          </a:p>
          <a:p>
            <a:pPr>
              <a:lnSpc>
                <a:spcPct val="90000"/>
              </a:lnSpc>
              <a:spcBef>
                <a:spcPts val="1023"/>
              </a:spcBef>
            </a:pPr>
            <a:r>
              <a:rPr lang="en-US" sz="1400">
                <a:solidFill>
                  <a:srgbClr val="000000"/>
                </a:solidFill>
                <a:cs typeface="Calibri"/>
              </a:rPr>
              <a:t>- vacant properties and building </a:t>
            </a:r>
          </a:p>
          <a:p>
            <a:pPr>
              <a:lnSpc>
                <a:spcPct val="90000"/>
              </a:lnSpc>
              <a:spcBef>
                <a:spcPts val="1023"/>
              </a:spcBef>
            </a:pPr>
            <a:r>
              <a:rPr lang="en-US" sz="1400">
                <a:solidFill>
                  <a:srgbClr val="000000"/>
                </a:solidFill>
                <a:cs typeface="Calibri"/>
              </a:rPr>
              <a:t>- delivery trucks </a:t>
            </a:r>
          </a:p>
          <a:p>
            <a:pPr>
              <a:lnSpc>
                <a:spcPct val="90000"/>
              </a:lnSpc>
              <a:spcBef>
                <a:spcPts val="1023"/>
              </a:spcBef>
            </a:pPr>
            <a:endParaRPr lang="en-US" sz="1400">
              <a:solidFill>
                <a:srgbClr val="000000"/>
              </a:solidFill>
              <a:cs typeface="Calibri"/>
            </a:endParaRPr>
          </a:p>
          <a:p>
            <a:pPr>
              <a:lnSpc>
                <a:spcPct val="90000"/>
              </a:lnSpc>
              <a:spcBef>
                <a:spcPts val="1023"/>
              </a:spcBef>
            </a:pPr>
            <a:r>
              <a:rPr lang="en-US" sz="1400">
                <a:solidFill>
                  <a:srgbClr val="000000"/>
                </a:solidFill>
                <a:cs typeface="Calibri"/>
              </a:rPr>
              <a:t>PFD </a:t>
            </a:r>
          </a:p>
          <a:p>
            <a:pPr>
              <a:lnSpc>
                <a:spcPct val="90000"/>
              </a:lnSpc>
              <a:spcBef>
                <a:spcPts val="1023"/>
              </a:spcBef>
            </a:pPr>
            <a:r>
              <a:rPr lang="en-US" sz="1400">
                <a:solidFill>
                  <a:srgbClr val="000000"/>
                </a:solidFill>
                <a:cs typeface="Calibri"/>
              </a:rPr>
              <a:t>- Sales Tax</a:t>
            </a:r>
          </a:p>
          <a:p>
            <a:endParaRPr lang="en-US" sz="1400">
              <a:solidFill>
                <a:srgbClr val="000000"/>
              </a:solidFill>
              <a:cs typeface="Calibri"/>
            </a:endParaRPr>
          </a:p>
        </p:txBody>
      </p:sp>
      <p:sp>
        <p:nvSpPr>
          <p:cNvPr id="4" name="Slide Number Placeholder 3"/>
          <p:cNvSpPr>
            <a:spLocks noGrp="1"/>
          </p:cNvSpPr>
          <p:nvPr>
            <p:ph type="sldNum" sz="quarter" idx="5"/>
          </p:nvPr>
        </p:nvSpPr>
        <p:spPr/>
        <p:txBody>
          <a:bodyPr/>
          <a:lstStyle/>
          <a:p>
            <a:pPr defTabSz="914372">
              <a:defRPr/>
            </a:pPr>
            <a:fld id="{6B2FBF2A-1BDF-44F9-B71A-BA38FBA5F7A6}" type="slidenum">
              <a:rPr lang="en-US">
                <a:solidFill>
                  <a:prstClr val="black"/>
                </a:solidFill>
                <a:latin typeface="Calibri" panose="020F0502020204030204"/>
              </a:rPr>
              <a:pPr defTabSz="91437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34372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mj-lt"/>
                <a:cs typeface="Calibri Light"/>
              </a:rPr>
              <a:t>Increase Department Overtime Budget</a:t>
            </a:r>
            <a:r>
              <a:rPr lang="en-US">
                <a:latin typeface="+mj-lt"/>
              </a:rPr>
              <a:t> (</a:t>
            </a:r>
            <a:r>
              <a:rPr lang="en-US" b="1">
                <a:latin typeface="+mj-lt"/>
              </a:rPr>
              <a:t>$3M)</a:t>
            </a:r>
          </a:p>
          <a:p>
            <a:r>
              <a:rPr lang="en-US">
                <a:solidFill>
                  <a:srgbClr val="000000"/>
                </a:solidFill>
                <a:latin typeface="+mj-lt"/>
                <a:cs typeface="Calibri Light"/>
              </a:rPr>
              <a:t>Increasing the Department's overtime budget is necessary to continue providing vital police services to the community. Due to staffing levels, overtime is needed to provide services such as patrol officer staffing, ongoing efforts to reduce crime through the continued implementation of the Violent Crime Reduction Strategy, and targeted crime emphasis, such as street racing and property crimes.</a:t>
            </a:r>
            <a:r>
              <a:rPr lang="en-US">
                <a:latin typeface="+mj-lt"/>
              </a:rPr>
              <a:t> </a:t>
            </a:r>
            <a:br>
              <a:rPr lang="en-US">
                <a:latin typeface="+mj-lt"/>
                <a:cs typeface="+mj-lt"/>
              </a:rPr>
            </a:br>
            <a:endParaRPr lang="en-US">
              <a:latin typeface="+mj-lt"/>
              <a:cs typeface="+mn-lt"/>
            </a:endParaRPr>
          </a:p>
          <a:p>
            <a:r>
              <a:rPr lang="en-US" b="1">
                <a:latin typeface="+mj-lt"/>
              </a:rPr>
              <a:t>Fire Responder Wellness for the Police Department and Fire Department </a:t>
            </a:r>
            <a:endParaRPr lang="en-US" b="1">
              <a:latin typeface="+mj-lt"/>
              <a:cs typeface="Calibri Light"/>
            </a:endParaRPr>
          </a:p>
          <a:p>
            <a:pPr defTabSz="903976">
              <a:defRPr/>
            </a:pPr>
            <a:r>
              <a:rPr lang="en-US" b="1" kern="100">
                <a:latin typeface="+mj-lt"/>
                <a:ea typeface="Calibri" panose="020F0502020204030204" pitchFamily="34" charset="0"/>
                <a:cs typeface="Calibri Light"/>
              </a:rPr>
              <a:t>Emergency Loans and Business Support ($525k)</a:t>
            </a:r>
            <a:r>
              <a:rPr lang="en-US" kern="100">
                <a:latin typeface="+mj-lt"/>
                <a:ea typeface="Calibri" panose="020F0502020204030204" pitchFamily="34" charset="0"/>
                <a:cs typeface="Calibri Light"/>
              </a:rPr>
              <a:t>- The proposed funding will establish an ongoing position within the Business Services team to support small businesses by focusing on communications and access to capital: including the implementation of a small emergency loan program for businesses totaling $300k. </a:t>
            </a:r>
            <a:endParaRPr lang="en-US">
              <a:latin typeface="+mj-lt"/>
              <a:cs typeface="Calibri Light"/>
            </a:endParaRPr>
          </a:p>
          <a:p>
            <a:endParaRPr lang="en-US" b="1">
              <a:solidFill>
                <a:srgbClr val="000000"/>
              </a:solidFill>
              <a:latin typeface="+mj-lt"/>
              <a:cs typeface="Calibri"/>
            </a:endParaRPr>
          </a:p>
          <a:p>
            <a:r>
              <a:rPr lang="en-US" b="1">
                <a:solidFill>
                  <a:srgbClr val="000000"/>
                </a:solidFill>
                <a:latin typeface="+mj-lt"/>
                <a:cs typeface="Calibri Light"/>
              </a:rPr>
              <a:t>Increase Capacity for the creation of a Court Support Services Unit by adding a CSSU Manager</a:t>
            </a:r>
            <a:r>
              <a:rPr lang="en-US" b="1">
                <a:latin typeface="+mj-lt"/>
              </a:rPr>
              <a:t> ($266k)</a:t>
            </a:r>
            <a:endParaRPr lang="en-US" b="1">
              <a:latin typeface="+mj-lt"/>
              <a:cs typeface="Calibri"/>
            </a:endParaRPr>
          </a:p>
          <a:p>
            <a:r>
              <a:rPr lang="en-US">
                <a:solidFill>
                  <a:srgbClr val="000000"/>
                </a:solidFill>
                <a:latin typeface="+mj-lt"/>
                <a:cs typeface="Calibri Light"/>
              </a:rPr>
              <a:t>The Tacoma Municipal Court (TMC) is creating a Court Support Services Unit (CSSU) to monitor convicted offenders and enhance community safety. This reflects a shift from the traditional "Probation Office" model, with "Support Services" emphasizing assistance rather than punishment. The CSSU's goal is to change offender behavior by helping them comply with court-ordered treatment, reducing reliance on punitive measures like incarceration, which disproportionately impact marginalized communities. TMC is requesting a full-time CSSU Manager (FTE position) to lead the development of this unit.</a:t>
            </a:r>
            <a:r>
              <a:rPr lang="en-US">
                <a:latin typeface="+mj-lt"/>
              </a:rPr>
              <a:t> </a:t>
            </a:r>
            <a:endParaRPr lang="en-US">
              <a:latin typeface="+mj-lt"/>
              <a:cs typeface="Calibri Light"/>
            </a:endParaRPr>
          </a:p>
          <a:p>
            <a:endParaRPr lang="en-US">
              <a:latin typeface="+mj-lt"/>
              <a:cs typeface="Calibri"/>
            </a:endParaRPr>
          </a:p>
          <a:p>
            <a:r>
              <a:rPr lang="en-US" b="1">
                <a:solidFill>
                  <a:srgbClr val="000000"/>
                </a:solidFill>
                <a:latin typeface="+mj-lt"/>
                <a:cs typeface="Calibri Light"/>
              </a:rPr>
              <a:t>Dedicate additional attorney from Pierce County Counsel to Tacoma cases in response to increased caseload</a:t>
            </a:r>
            <a:r>
              <a:rPr lang="en-US">
                <a:latin typeface="+mj-lt"/>
              </a:rPr>
              <a:t> </a:t>
            </a:r>
            <a:r>
              <a:rPr lang="en-US" b="1">
                <a:latin typeface="+mj-lt"/>
              </a:rPr>
              <a:t>($275k)</a:t>
            </a:r>
            <a:endParaRPr lang="en-US" b="1">
              <a:latin typeface="+mj-lt"/>
              <a:cs typeface="Calibri"/>
            </a:endParaRPr>
          </a:p>
          <a:p>
            <a:r>
              <a:rPr lang="en-US">
                <a:solidFill>
                  <a:srgbClr val="000000"/>
                </a:solidFill>
                <a:latin typeface="+mj-lt"/>
                <a:cs typeface="Calibri Light"/>
              </a:rPr>
              <a:t>This proposal would pay for one additional attorney (moving from 8 to 9 attorneys total, not counting legal assistants) from Pierce County's Department of Assigned Counsel (DAC) to work on Tacoma Municipal Court cases. Pierce County DAC recommends this additional attorney in order to keep caseloads per attorney below the limit as they are seeing number of cases increase with Pierce County jail now booking on all misdemeanor warrants (this practice had been reduced during COVID).</a:t>
            </a:r>
            <a:r>
              <a:rPr lang="en-US">
                <a:latin typeface="+mj-lt"/>
              </a:rPr>
              <a:t> </a:t>
            </a:r>
            <a:endParaRPr lang="en-US">
              <a:latin typeface="+mj-lt"/>
              <a:cs typeface="Calibri"/>
            </a:endParaRPr>
          </a:p>
          <a:p>
            <a:endParaRPr lang="en-US" b="1">
              <a:solidFill>
                <a:srgbClr val="000000"/>
              </a:solidFill>
              <a:latin typeface="+mj-lt"/>
              <a:cs typeface="Calibri"/>
            </a:endParaRPr>
          </a:p>
          <a:p>
            <a:r>
              <a:rPr lang="en-US" b="1">
                <a:solidFill>
                  <a:srgbClr val="000000"/>
                </a:solidFill>
                <a:latin typeface="+mj-lt"/>
                <a:cs typeface="Calibri Light"/>
              </a:rPr>
              <a:t>Maintain Whole Child Summer Teen Late Nights at a Reduced Amount</a:t>
            </a:r>
            <a:r>
              <a:rPr lang="en-US">
                <a:latin typeface="+mj-lt"/>
              </a:rPr>
              <a:t> </a:t>
            </a:r>
            <a:r>
              <a:rPr lang="en-US" b="1">
                <a:latin typeface="+mj-lt"/>
              </a:rPr>
              <a:t>($150K)</a:t>
            </a:r>
            <a:endParaRPr lang="en-US" b="1">
              <a:latin typeface="+mj-lt"/>
              <a:cs typeface="Calibri"/>
            </a:endParaRPr>
          </a:p>
          <a:p>
            <a:r>
              <a:rPr lang="en-US">
                <a:solidFill>
                  <a:srgbClr val="000000"/>
                </a:solidFill>
                <a:latin typeface="+mj-lt"/>
                <a:cs typeface="Calibri Light"/>
              </a:rPr>
              <a:t>The purpose of the Whole Child Safe Zone Program/Teen Late Nights is to create up to 12 safe spaces during the summer for middle school and high school youth attending Tacoma Public Schools. Late Nights offered meals, quality out of school learning opportunities, fostered trust in public institutions, and supported a sense of community. This proposal will support the program a</a:t>
            </a:r>
            <a:r>
              <a:rPr lang="en-US" i="1" u="sng">
                <a:solidFill>
                  <a:srgbClr val="000000"/>
                </a:solidFill>
                <a:latin typeface="+mj-lt"/>
                <a:cs typeface="Calibri Light"/>
              </a:rPr>
              <a:t>t $150k for the first year of the biennium. </a:t>
            </a:r>
          </a:p>
          <a:p>
            <a:r>
              <a:rPr lang="en-US" b="1">
                <a:solidFill>
                  <a:srgbClr val="000000"/>
                </a:solidFill>
                <a:latin typeface="+mj-lt"/>
                <a:cs typeface="Calibri Light"/>
              </a:rPr>
              <a:t>Establish CPAC Engagement </a:t>
            </a:r>
            <a:r>
              <a:rPr lang="en-US">
                <a:solidFill>
                  <a:srgbClr val="000000"/>
                </a:solidFill>
                <a:latin typeface="+mj-lt"/>
                <a:cs typeface="Calibri Light"/>
              </a:rPr>
              <a:t>Budget</a:t>
            </a:r>
            <a:r>
              <a:rPr lang="en-US">
                <a:latin typeface="+mj-lt"/>
              </a:rPr>
              <a:t> ($50k)</a:t>
            </a:r>
            <a:endParaRPr lang="en-US">
              <a:latin typeface="+mj-lt"/>
              <a:cs typeface="Calibri"/>
            </a:endParaRPr>
          </a:p>
          <a:p>
            <a:r>
              <a:rPr lang="en-US">
                <a:solidFill>
                  <a:srgbClr val="000000"/>
                </a:solidFill>
                <a:latin typeface="+mj-lt"/>
                <a:cs typeface="Calibri Light"/>
              </a:rPr>
              <a:t>Establish an outreach budget for CPAC.</a:t>
            </a:r>
            <a:r>
              <a:rPr lang="en-US">
                <a:latin typeface="+mj-lt"/>
              </a:rPr>
              <a:t> </a:t>
            </a:r>
            <a:endParaRPr lang="en-US">
              <a:latin typeface="+mj-lt"/>
              <a:cs typeface="Calibri Light"/>
            </a:endParaRPr>
          </a:p>
          <a:p>
            <a:endParaRPr lang="en-US">
              <a:solidFill>
                <a:srgbClr val="000000"/>
              </a:solidFill>
              <a:latin typeface="+mj-lt"/>
            </a:endParaRPr>
          </a:p>
          <a:p>
            <a:r>
              <a:rPr lang="en-US" b="1">
                <a:solidFill>
                  <a:srgbClr val="000000"/>
                </a:solidFill>
                <a:latin typeface="+mj-lt"/>
                <a:cs typeface="Calibri Light"/>
              </a:rPr>
              <a:t>Enhance Right of Way Graffiti Abatement Crew Through Additional Staff</a:t>
            </a:r>
            <a:r>
              <a:rPr lang="en-US" b="1">
                <a:latin typeface="+mj-lt"/>
              </a:rPr>
              <a:t> ($263k)</a:t>
            </a:r>
            <a:endParaRPr lang="en-US" b="1">
              <a:latin typeface="+mj-lt"/>
              <a:cs typeface="Calibri"/>
            </a:endParaRPr>
          </a:p>
          <a:p>
            <a:r>
              <a:rPr lang="en-US">
                <a:solidFill>
                  <a:srgbClr val="000000"/>
                </a:solidFill>
                <a:latin typeface="+mj-lt"/>
                <a:cs typeface="Calibri Light"/>
              </a:rPr>
              <a:t>This proposal will add one FTE (to join an existing position) to created a full-time graffiti abatement crew that will act as a proactive deterrent to the spread of graffiti throughout the City.  The two FTEs will be tasked with proactively removing graffiti from the Right of Way (ROW) on City-owned assets such as traffic signs, streetlight poles, traffic signal boxes, and bridge abutments that can be reached by ladder or bucket truck. It is anticipated that the 2 person graffiti removal team will be able to remove 12,000 to 15,000 individual graffiti tags each year.</a:t>
            </a:r>
          </a:p>
          <a:p>
            <a:endParaRPr lang="en-US" b="1">
              <a:solidFill>
                <a:srgbClr val="000000"/>
              </a:solidFill>
              <a:latin typeface="+mj-lt"/>
              <a:cs typeface="Calibri"/>
            </a:endParaRPr>
          </a:p>
          <a:p>
            <a:r>
              <a:rPr lang="en-US" b="1">
                <a:solidFill>
                  <a:srgbClr val="000000"/>
                </a:solidFill>
                <a:latin typeface="+mj-lt"/>
                <a:cs typeface="Calibri Light"/>
              </a:rPr>
              <a:t>Fund Private Property Graffiti Removal Contract</a:t>
            </a:r>
            <a:r>
              <a:rPr lang="en-US">
                <a:latin typeface="+mj-lt"/>
              </a:rPr>
              <a:t> </a:t>
            </a:r>
            <a:r>
              <a:rPr lang="en-US" b="1">
                <a:latin typeface="+mj-lt"/>
              </a:rPr>
              <a:t>($300k)</a:t>
            </a:r>
            <a:endParaRPr lang="en-US" b="1">
              <a:latin typeface="+mj-lt"/>
              <a:cs typeface="Calibri"/>
            </a:endParaRPr>
          </a:p>
          <a:p>
            <a:r>
              <a:rPr lang="en-US">
                <a:solidFill>
                  <a:srgbClr val="000000"/>
                </a:solidFill>
                <a:latin typeface="+mj-lt"/>
                <a:cs typeface="Calibri Light"/>
              </a:rPr>
              <a:t>This proposal will provide $300k to fund a private graffiti abatement contractor and will assume oversight of the program from Neighborhood and Community Services. This funding request matches the historic spend of the contractor.</a:t>
            </a:r>
            <a:r>
              <a:rPr lang="en-US">
                <a:latin typeface="+mj-lt"/>
              </a:rPr>
              <a:t> </a:t>
            </a:r>
            <a:endParaRPr lang="en-US">
              <a:latin typeface="+mj-lt"/>
              <a:cs typeface="Calibri"/>
            </a:endParaRPr>
          </a:p>
          <a:p>
            <a:r>
              <a:rPr lang="en-US">
                <a:latin typeface="+mj-lt"/>
              </a:rPr>
              <a:t>---------------------------------------------</a:t>
            </a:r>
            <a:endParaRPr lang="en-US">
              <a:latin typeface="+mj-lt"/>
              <a:cs typeface="Calibri"/>
            </a:endParaRPr>
          </a:p>
          <a:p>
            <a:r>
              <a:rPr lang="en-US">
                <a:latin typeface="+mj-lt"/>
              </a:rPr>
              <a:t>Reductions</a:t>
            </a:r>
            <a:endParaRPr lang="en-US">
              <a:latin typeface="+mj-lt"/>
              <a:cs typeface="Calibri"/>
            </a:endParaRPr>
          </a:p>
          <a:p>
            <a:r>
              <a:rPr lang="en-US" b="1">
                <a:solidFill>
                  <a:srgbClr val="000000"/>
                </a:solidFill>
                <a:latin typeface="+mj-lt"/>
                <a:cs typeface="Calibri Light"/>
              </a:rPr>
              <a:t>Reduce Violence Reduction &amp; Prevention Service Delivery Levels</a:t>
            </a:r>
            <a:r>
              <a:rPr lang="en-US" b="1">
                <a:latin typeface="+mj-lt"/>
              </a:rPr>
              <a:t> ($212k)</a:t>
            </a:r>
            <a:endParaRPr lang="en-US" b="1">
              <a:latin typeface="+mj-lt"/>
              <a:cs typeface="Calibri"/>
            </a:endParaRPr>
          </a:p>
          <a:p>
            <a:r>
              <a:rPr lang="en-US">
                <a:solidFill>
                  <a:srgbClr val="000000"/>
                </a:solidFill>
                <a:latin typeface="+mj-lt"/>
                <a:cs typeface="Calibri Light"/>
              </a:rPr>
              <a:t>This proposal will reduce the Violence Reduction &amp; Prevention External Contracts budget by $212k and will leverage Department of Justice grant funding to achieve the City's goals to reduce community violence, specifically targeting youth and young adults under 30 years old.</a:t>
            </a:r>
            <a:r>
              <a:rPr lang="en-US">
                <a:latin typeface="+mj-lt"/>
              </a:rPr>
              <a:t> </a:t>
            </a:r>
            <a:endParaRPr lang="en-US">
              <a:latin typeface="+mj-lt"/>
              <a:cs typeface="Calibri Light"/>
            </a:endParaRPr>
          </a:p>
          <a:p>
            <a:endParaRPr lang="en-US">
              <a:latin typeface="+mj-lt"/>
              <a:cs typeface="Calibri"/>
            </a:endParaRPr>
          </a:p>
          <a:p>
            <a:r>
              <a:rPr lang="en-US" b="1">
                <a:solidFill>
                  <a:srgbClr val="000000"/>
                </a:solidFill>
                <a:latin typeface="+mj-lt"/>
                <a:cs typeface="Calibri Light"/>
              </a:rPr>
              <a:t>Delay hiring 5 Community Service Officer (CSO) Positions until Fiscal Year 2026</a:t>
            </a:r>
            <a:r>
              <a:rPr lang="en-US" b="1">
                <a:latin typeface="+mj-lt"/>
              </a:rPr>
              <a:t> ($1.1M)</a:t>
            </a:r>
            <a:endParaRPr lang="en-US" b="1">
              <a:latin typeface="+mj-lt"/>
              <a:cs typeface="Calibri"/>
            </a:endParaRPr>
          </a:p>
          <a:p>
            <a:r>
              <a:rPr lang="en-US">
                <a:solidFill>
                  <a:srgbClr val="000000"/>
                </a:solidFill>
                <a:latin typeface="+mj-lt"/>
                <a:cs typeface="Calibri Light"/>
              </a:rPr>
              <a:t>The Community Service Officer (CSO) program has not fully evolved. TPD anticipates having 5 fully trained CSOs by the end of 2024. Delaying the hiring of the 5 additional positions will allow staff to review the efficacy of the program. Some of the metrics that will be utilized in evaluating the program are dispatch and response times, an improved sense of community safety, and increased community engagement.</a:t>
            </a:r>
            <a:r>
              <a:rPr lang="en-US">
                <a:latin typeface="+mj-lt"/>
              </a:rPr>
              <a:t> </a:t>
            </a:r>
            <a:endParaRPr lang="en-US">
              <a:latin typeface="+mj-lt"/>
              <a:cs typeface="Calibri Light"/>
            </a:endParaRPr>
          </a:p>
          <a:p>
            <a:endParaRPr lang="en-US">
              <a:latin typeface="+mj-lt"/>
              <a:cs typeface="Calibri"/>
            </a:endParaRPr>
          </a:p>
          <a:p>
            <a:r>
              <a:rPr lang="en-US" b="1">
                <a:solidFill>
                  <a:srgbClr val="000000"/>
                </a:solidFill>
                <a:latin typeface="+mj-lt"/>
                <a:cs typeface="Calibri Light"/>
              </a:rPr>
              <a:t>Eliminate General Fund Rovers </a:t>
            </a:r>
            <a:r>
              <a:rPr lang="en-US" b="1">
                <a:latin typeface="+mj-lt"/>
              </a:rPr>
              <a:t> ($4.2M)</a:t>
            </a:r>
            <a:endParaRPr lang="en-US" b="1">
              <a:latin typeface="+mj-lt"/>
              <a:cs typeface="Calibri"/>
            </a:endParaRPr>
          </a:p>
          <a:p>
            <a:pPr defTabSz="903976">
              <a:defRPr/>
            </a:pPr>
            <a:r>
              <a:rPr lang="en-US">
                <a:solidFill>
                  <a:srgbClr val="000000"/>
                </a:solidFill>
                <a:latin typeface="+mj-lt"/>
                <a:cs typeface="Calibri Light"/>
              </a:rPr>
              <a:t>This proposal will eliminate the 16 additional rovers added during the 2023-24 Modification process. These rovers have successfully helped reduce overtime to maintain minimum staffing levels across TFD’s services areas. Without the rover positions, the department may need to use overtime or </a:t>
            </a:r>
            <a:r>
              <a:rPr lang="en-US">
                <a:latin typeface="+mj-lt"/>
                <a:ea typeface="Calibri" panose="020F0502020204030204" pitchFamily="34" charset="0"/>
              </a:rPr>
              <a:t> implement alternative staffing procedures and deployment models.  Strategies could include alteration of how we fill daily vacancies, changing how debit days (floating regular shifts) are scheduled, and adjustment of types of response units in service each day.  This could result in flexing down Engines on some days, decreasing our pump capacity in the City.  However, we’d ensure this is held to a minimum.</a:t>
            </a:r>
          </a:p>
          <a:p>
            <a:endParaRPr lang="en-US">
              <a:solidFill>
                <a:srgbClr val="000000"/>
              </a:solidFill>
              <a:latin typeface="+mj-lt"/>
              <a:cs typeface="Calibri Light"/>
            </a:endParaRPr>
          </a:p>
          <a:p>
            <a:endParaRPr lang="en-US">
              <a:latin typeface="+mj-lt"/>
              <a:cs typeface="Calibri"/>
            </a:endParaRPr>
          </a:p>
          <a:p>
            <a:endParaRPr lang="en-US">
              <a:latin typeface="+mj-lt"/>
              <a:cs typeface="Calibri"/>
            </a:endParaRPr>
          </a:p>
          <a:p>
            <a:endParaRPr lang="en-US">
              <a:latin typeface="+mj-lt"/>
              <a:cs typeface="Calibri"/>
            </a:endParaRPr>
          </a:p>
          <a:p>
            <a:r>
              <a:rPr lang="en-US">
                <a:latin typeface="+mj-lt"/>
                <a:cs typeface="Calibri Light"/>
              </a:rPr>
              <a:t>Major Programs </a:t>
            </a:r>
          </a:p>
          <a:p>
            <a:r>
              <a:rPr lang="en-US" i="1">
                <a:latin typeface="+mj-lt"/>
              </a:rPr>
              <a:t>Fire suppression and readiness – </a:t>
            </a:r>
            <a:r>
              <a:rPr lang="en-US">
                <a:latin typeface="+mj-lt"/>
              </a:rPr>
              <a:t>This programs funds</a:t>
            </a:r>
            <a:r>
              <a:rPr lang="en-US" i="1">
                <a:latin typeface="+mj-lt"/>
              </a:rPr>
              <a:t> </a:t>
            </a:r>
            <a:r>
              <a:rPr lang="en-US">
                <a:latin typeface="+mj-lt"/>
              </a:rPr>
              <a:t>firefighters work to extinguish the fire while stopping its spread. Also fund Firefighters readiness, including: wellness/fitness, fatigue management, equipment testing and maintenance, rig checks and stocking of supplies. </a:t>
            </a:r>
            <a:endParaRPr lang="en-US">
              <a:latin typeface="+mj-lt"/>
              <a:cs typeface="Calibri"/>
            </a:endParaRPr>
          </a:p>
          <a:p>
            <a:r>
              <a:rPr lang="en-US">
                <a:latin typeface="+mj-lt"/>
              </a:rPr>
              <a:t> </a:t>
            </a:r>
            <a:endParaRPr lang="en-US">
              <a:latin typeface="+mj-lt"/>
              <a:cs typeface="Calibri"/>
            </a:endParaRPr>
          </a:p>
          <a:p>
            <a:r>
              <a:rPr lang="en-US" i="1">
                <a:latin typeface="+mj-lt"/>
              </a:rPr>
              <a:t>Patrol Services - </a:t>
            </a:r>
            <a:r>
              <a:rPr lang="en-US">
                <a:latin typeface="+mj-lt"/>
              </a:rPr>
              <a:t>The Patrol Division is a core function of law enforcement within a community and is responsible for handling calls for service, conducting preliminary criminal investigations, responding to emergencies, enforcing traffic laws and investigating accidents. </a:t>
            </a:r>
            <a:endParaRPr lang="en-US">
              <a:latin typeface="+mj-lt"/>
              <a:cs typeface="Calibri"/>
            </a:endParaRPr>
          </a:p>
          <a:p>
            <a:r>
              <a:rPr lang="en-US">
                <a:latin typeface="+mj-lt"/>
              </a:rPr>
              <a:t> </a:t>
            </a:r>
            <a:endParaRPr lang="en-US">
              <a:latin typeface="+mj-lt"/>
              <a:cs typeface="Calibri"/>
            </a:endParaRPr>
          </a:p>
          <a:p>
            <a:r>
              <a:rPr lang="en-US" i="1">
                <a:latin typeface="+mj-lt"/>
              </a:rPr>
              <a:t>911 Dispatch- </a:t>
            </a:r>
            <a:r>
              <a:rPr lang="en-US">
                <a:latin typeface="+mj-lt"/>
              </a:rPr>
              <a:t>This program manages emergency calls received from the community via the 9-1-1 system and private alarm companies, assesses the nature of the call under one minute, and dispatches fire, EMS, or other emergency service companies to those calls. Additionally this expense covers the Contract with South Sound 911 to provide specialized 911 call and dispatch service. </a:t>
            </a:r>
            <a:endParaRPr lang="en-US">
              <a:latin typeface="+mj-lt"/>
              <a:cs typeface="Calibri"/>
            </a:endParaRPr>
          </a:p>
          <a:p>
            <a:r>
              <a:rPr lang="en-US">
                <a:latin typeface="+mj-lt"/>
              </a:rPr>
              <a:t> </a:t>
            </a:r>
            <a:endParaRPr lang="en-US">
              <a:latin typeface="+mj-lt"/>
              <a:cs typeface="Calibri"/>
            </a:endParaRPr>
          </a:p>
          <a:p>
            <a:r>
              <a:rPr lang="en-US" i="1">
                <a:latin typeface="+mj-lt"/>
              </a:rPr>
              <a:t>Municipal Court Operations – </a:t>
            </a:r>
            <a:r>
              <a:rPr lang="en-US">
                <a:latin typeface="+mj-lt"/>
              </a:rPr>
              <a:t>Adjudication of misdemeanor and gross misdemeanor cases, parking infraction adjudication and traffic infraction adjudication.  </a:t>
            </a:r>
            <a:endParaRPr lang="en-US">
              <a:latin typeface="+mj-lt"/>
              <a:cs typeface="Calibri"/>
            </a:endParaRPr>
          </a:p>
          <a:p>
            <a:r>
              <a:rPr lang="en-US">
                <a:latin typeface="+mj-lt"/>
              </a:rPr>
              <a:t> </a:t>
            </a:r>
            <a:endParaRPr lang="en-US">
              <a:latin typeface="+mj-lt"/>
              <a:cs typeface="Calibri"/>
            </a:endParaRPr>
          </a:p>
          <a:p>
            <a:r>
              <a:rPr lang="en-US" i="1">
                <a:latin typeface="+mj-lt"/>
                <a:cs typeface="Calibri Light"/>
              </a:rPr>
              <a:t>Violence Reduction and Prevention - </a:t>
            </a:r>
            <a:r>
              <a:rPr lang="en-US"/>
              <a:t>Violence Prevention and Reduction includes multiple strategies and services. The focus areas address Community Violence, Domestic Violence, and Building Resilience Against Youth Violence and Exploitation (BRAYVE).</a:t>
            </a:r>
            <a:endParaRPr lang="en-US">
              <a:cs typeface="Calibri"/>
            </a:endParaRPr>
          </a:p>
          <a:p>
            <a:endParaRPr lang="en-US" i="1">
              <a:latin typeface="+mj-lt"/>
              <a:cs typeface="Calibri"/>
            </a:endParaRPr>
          </a:p>
          <a:p>
            <a:r>
              <a:rPr lang="en-US" i="1">
                <a:latin typeface="+mj-lt"/>
                <a:cs typeface="Calibri Light"/>
              </a:rPr>
              <a:t>Domestic Violence and Violent Crime Investigations</a:t>
            </a:r>
            <a:r>
              <a:rPr lang="en-US">
                <a:latin typeface="+mj-lt"/>
                <a:cs typeface="Calibri Light"/>
              </a:rPr>
              <a:t> -  DV- </a:t>
            </a:r>
            <a:r>
              <a:rPr lang="en-US">
                <a:latin typeface="+mj-lt"/>
              </a:rPr>
              <a:t>Department Domestic Violence Unit comprised of detectives whose responsibility is to investigate domestic violence and violent crimes. </a:t>
            </a:r>
            <a:endParaRPr lang="en-US" i="1">
              <a:latin typeface="+mj-lt"/>
              <a:cs typeface="Calibri"/>
            </a:endParaRPr>
          </a:p>
          <a:p>
            <a:endParaRPr lang="en-US">
              <a:latin typeface="+mj-lt"/>
              <a:cs typeface="Calibri"/>
            </a:endParaRPr>
          </a:p>
          <a:p>
            <a:r>
              <a:rPr lang="en-US" i="1">
                <a:latin typeface="+mj-lt"/>
                <a:cs typeface="Calibri Light"/>
              </a:rPr>
              <a:t>Jail Contract – </a:t>
            </a:r>
            <a:r>
              <a:rPr lang="en-US">
                <a:latin typeface="+mj-lt"/>
                <a:cs typeface="Calibri Light"/>
              </a:rPr>
              <a:t>Expenses associated with our contract with the Pierce County and Nisqually Jails. </a:t>
            </a:r>
            <a:endParaRPr lang="en-US" i="1">
              <a:latin typeface="+mj-lt"/>
              <a:cs typeface="Calibri Light"/>
            </a:endParaRPr>
          </a:p>
          <a:p>
            <a:endParaRPr lang="en-US">
              <a:latin typeface="+mj-lt"/>
              <a:cs typeface="Calibri"/>
            </a:endParaRPr>
          </a:p>
          <a:p>
            <a:r>
              <a:rPr lang="en-US" i="1">
                <a:latin typeface="+mj-lt"/>
                <a:cs typeface="Calibri Light"/>
              </a:rPr>
              <a:t>Indigent Defense</a:t>
            </a:r>
            <a:r>
              <a:rPr lang="en-US">
                <a:latin typeface="+mj-lt"/>
                <a:cs typeface="Calibri Light"/>
              </a:rPr>
              <a:t> -  Costs associated with the Department of Assigned Council </a:t>
            </a:r>
          </a:p>
          <a:p>
            <a:endParaRPr lang="en-US">
              <a:latin typeface="+mj-lt"/>
              <a:cs typeface="Calibri"/>
            </a:endParaRPr>
          </a:p>
          <a:p>
            <a:r>
              <a:rPr lang="en-US" i="1">
                <a:latin typeface="+mj-lt"/>
                <a:cs typeface="Calibri Light"/>
              </a:rPr>
              <a:t>Traffic and Parking Infractions –</a:t>
            </a:r>
            <a:r>
              <a:rPr lang="en-US">
                <a:latin typeface="+mj-lt"/>
              </a:rPr>
              <a:t>Traffic Infraction Operations handles moving violations and camera-enforced citations. This division monitors compliance with case conditions and payment of penalties. This division works closely with the Washington State Department of Licensing to report case dispositions</a:t>
            </a:r>
            <a:endParaRPr lang="en-US">
              <a:latin typeface="+mj-lt"/>
              <a:cs typeface="Calibri Light"/>
            </a:endParaRPr>
          </a:p>
          <a:p>
            <a:endParaRPr lang="en-US">
              <a:latin typeface="+mj-lt"/>
            </a:endParaRPr>
          </a:p>
          <a:p>
            <a:r>
              <a:rPr lang="en-US" i="1">
                <a:latin typeface="+mj-lt"/>
                <a:cs typeface="Calibri Light"/>
              </a:rPr>
              <a:t>Fire Investigations - </a:t>
            </a:r>
            <a:r>
              <a:rPr lang="en-US">
                <a:latin typeface="+mj-lt"/>
              </a:rPr>
              <a:t>Provides investigations of all significant fires to determine origin and cause.</a:t>
            </a:r>
            <a:endParaRPr lang="en-US">
              <a:latin typeface="+mj-lt"/>
              <a:cs typeface="Calibri"/>
            </a:endParaRPr>
          </a:p>
          <a:p>
            <a:endParaRPr lang="en-US" i="1">
              <a:cs typeface="Calibri"/>
            </a:endParaRPr>
          </a:p>
          <a:p>
            <a:endParaRPr lang="en-US" i="1">
              <a:latin typeface="Calibri"/>
              <a:cs typeface="Calibri"/>
            </a:endParaRPr>
          </a:p>
          <a:p>
            <a:endParaRPr lang="en-US" sz="1100">
              <a:latin typeface="Calibri"/>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4</a:t>
            </a:fld>
            <a:endParaRPr lang="en-US"/>
          </a:p>
        </p:txBody>
      </p:sp>
    </p:spTree>
    <p:extLst>
      <p:ext uri="{BB962C8B-B14F-4D97-AF65-F5344CB8AC3E}">
        <p14:creationId xmlns:p14="http://schemas.microsoft.com/office/powerpoint/2010/main" val="389323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2492" indent="-282492">
              <a:buFont typeface="Arial" panose="020B0604020202020204" pitchFamily="34" charset="0"/>
              <a:buChar char="•"/>
            </a:pPr>
            <a:r>
              <a:rPr lang="en-US">
                <a:solidFill>
                  <a:srgbClr val="000000"/>
                </a:solidFill>
                <a:latin typeface="Calibri" panose="020F0502020204030204" pitchFamily="34" charset="0"/>
              </a:rPr>
              <a:t>98% funded by General Fund</a:t>
            </a:r>
          </a:p>
          <a:p>
            <a:pPr marL="169495" indent="-169495">
              <a:buFont typeface="Arial" panose="020B0604020202020204" pitchFamily="34" charset="0"/>
              <a:buChar char="•"/>
            </a:pPr>
            <a:r>
              <a:rPr lang="en-US"/>
              <a:t>The majority of the General Fund increase is due to personnel costs going up ($25M):</a:t>
            </a:r>
          </a:p>
          <a:p>
            <a:pPr marL="621483" lvl="1" indent="-169495">
              <a:buFont typeface="Arial" panose="020B0604020202020204" pitchFamily="34" charset="0"/>
              <a:buChar char="•"/>
            </a:pPr>
            <a:r>
              <a:rPr lang="en-US"/>
              <a:t>Negotiated contracts</a:t>
            </a:r>
          </a:p>
          <a:p>
            <a:pPr marL="621483" lvl="1" indent="-169495">
              <a:buFont typeface="Arial" panose="020B0604020202020204" pitchFamily="34" charset="0"/>
              <a:buChar char="•"/>
            </a:pPr>
            <a:r>
              <a:rPr lang="en-US"/>
              <a:t>CSO Program added 12 new personnel</a:t>
            </a:r>
          </a:p>
          <a:p>
            <a:pPr marL="169495" indent="-169495">
              <a:buFont typeface="Arial" panose="020B0604020202020204" pitchFamily="34" charset="0"/>
              <a:buChar char="•"/>
            </a:pPr>
            <a:r>
              <a:rPr lang="en-US"/>
              <a:t>Indirect Costs ($17M)</a:t>
            </a:r>
          </a:p>
          <a:p>
            <a:pPr marL="621483" lvl="1" indent="-169495">
              <a:buFont typeface="Arial" panose="020B0604020202020204" pitchFamily="34" charset="0"/>
              <a:buChar char="•"/>
            </a:pPr>
            <a:r>
              <a:rPr lang="en-US"/>
              <a:t>Public Liability Insurance - $7.6M increase</a:t>
            </a:r>
          </a:p>
          <a:p>
            <a:pPr marL="621483" lvl="1" indent="-169495">
              <a:buFont typeface="Arial" panose="020B0604020202020204" pitchFamily="34" charset="0"/>
              <a:buChar char="•"/>
            </a:pPr>
            <a:r>
              <a:rPr lang="en-US"/>
              <a:t>Fleet Maintenance and Fuel Costs - $3M increase</a:t>
            </a:r>
          </a:p>
          <a:p>
            <a:pPr marL="621483" lvl="1" indent="-169495">
              <a:buFont typeface="Arial" panose="020B0604020202020204" pitchFamily="34" charset="0"/>
              <a:buChar char="•"/>
            </a:pPr>
            <a:r>
              <a:rPr lang="en-US"/>
              <a:t>IT - $2.5M + increase</a:t>
            </a:r>
          </a:p>
          <a:p>
            <a:pPr marL="169495" indent="-169495">
              <a:buFont typeface="Arial" panose="020B0604020202020204" pitchFamily="34" charset="0"/>
              <a:buChar char="•"/>
            </a:pPr>
            <a:r>
              <a:rPr lang="en-US" sz="1400" b="1"/>
              <a:t>We also had decreases due to removing one-time 2023-2024 increases to the budget</a:t>
            </a:r>
          </a:p>
          <a:p>
            <a:endParaRPr lang="en-US"/>
          </a:p>
        </p:txBody>
      </p:sp>
      <p:sp>
        <p:nvSpPr>
          <p:cNvPr id="4" name="Slide Number Placeholder 3"/>
          <p:cNvSpPr>
            <a:spLocks noGrp="1"/>
          </p:cNvSpPr>
          <p:nvPr>
            <p:ph type="sldNum" sz="quarter" idx="5"/>
          </p:nvPr>
        </p:nvSpPr>
        <p:spPr/>
        <p:txBody>
          <a:bodyPr/>
          <a:lstStyle/>
          <a:p>
            <a:fld id="{AAF1BFBD-257F-46BD-BA29-8C97C466E4E9}" type="slidenum">
              <a:rPr lang="en-US" smtClean="0"/>
              <a:t>5</a:t>
            </a:fld>
            <a:endParaRPr lang="en-US"/>
          </a:p>
        </p:txBody>
      </p:sp>
    </p:spTree>
    <p:extLst>
      <p:ext uri="{BB962C8B-B14F-4D97-AF65-F5344CB8AC3E}">
        <p14:creationId xmlns:p14="http://schemas.microsoft.com/office/powerpoint/2010/main" val="337922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Launched in July 2022, provides evidence-based solutions to reducing crime. </a:t>
            </a:r>
          </a:p>
          <a:p>
            <a:r>
              <a:rPr lang="en-US" dirty="0"/>
              <a:t>The plan is entering phase three, which focuses on deterring known high-risk and repeat offenders through social programs and increased enforcement. </a:t>
            </a:r>
            <a:endParaRPr lang="en-US" dirty="0">
              <a:ea typeface="Calibri"/>
              <a:cs typeface="Calibri"/>
            </a:endParaRPr>
          </a:p>
          <a:p>
            <a:r>
              <a:rPr lang="en-US" dirty="0"/>
              <a:t>Phase two will include the east side of Tacoma along the East 25th Corridor, covering a five-block area. The current crime plan operates from 2022–2025.</a:t>
            </a:r>
          </a:p>
          <a:p>
            <a:pPr marL="285750" indent="-285750">
              <a:buFont typeface="Arial" panose="020B0604020202020204" pitchFamily="34" charset="0"/>
              <a:buChar char="•"/>
            </a:pPr>
            <a:r>
              <a:rPr lang="en-US" sz="1200" dirty="0">
                <a:latin typeface="Segoe UI"/>
                <a:cs typeface="Calibri"/>
              </a:rPr>
              <a:t>Modify resource deployment to minimize overtime associated with the strategy</a:t>
            </a:r>
          </a:p>
          <a:p>
            <a:pPr marL="285750" indent="-285750">
              <a:buFont typeface="Arial" panose="020B0604020202020204" pitchFamily="34" charset="0"/>
              <a:buChar char="•"/>
            </a:pPr>
            <a:r>
              <a:rPr lang="en-US" sz="1200" dirty="0">
                <a:latin typeface="Segoe UI"/>
                <a:cs typeface="Calibri"/>
              </a:rPr>
              <a:t>Leverage technology to support the strategy</a:t>
            </a:r>
          </a:p>
          <a:p>
            <a:pPr marL="800100" lvl="1" indent="-342900">
              <a:buFont typeface="Wingdings" panose="05000000000000000000" pitchFamily="2" charset="2"/>
              <a:buChar char="§"/>
            </a:pPr>
            <a:r>
              <a:rPr lang="en-US" sz="1200" dirty="0">
                <a:latin typeface="Segoe UI"/>
                <a:cs typeface="Calibri"/>
              </a:rPr>
              <a:t>ShotSpotter</a:t>
            </a:r>
          </a:p>
          <a:p>
            <a:pPr marL="800100" lvl="1" indent="-342900">
              <a:buFont typeface="Wingdings" panose="05000000000000000000" pitchFamily="2" charset="2"/>
              <a:buChar char="§"/>
            </a:pPr>
            <a:r>
              <a:rPr lang="en-US" sz="1200" dirty="0">
                <a:latin typeface="Segoe UI"/>
                <a:cs typeface="Calibri"/>
              </a:rPr>
              <a:t>Recover Lift</a:t>
            </a:r>
          </a:p>
          <a:p>
            <a:pPr marL="800100" lvl="1" indent="-342900">
              <a:buFont typeface="Wingdings" panose="05000000000000000000" pitchFamily="2" charset="2"/>
              <a:buChar char="§"/>
            </a:pPr>
            <a:r>
              <a:rPr lang="en-US" sz="1200" dirty="0" err="1">
                <a:latin typeface="Segoe UI"/>
                <a:cs typeface="Calibri"/>
              </a:rPr>
              <a:t>StarChase</a:t>
            </a:r>
            <a:r>
              <a:rPr lang="en-US" sz="1200" dirty="0">
                <a:latin typeface="Segoe UI"/>
                <a:cs typeface="Calibri"/>
              </a:rPr>
              <a:t> </a:t>
            </a:r>
          </a:p>
          <a:p>
            <a:endParaRPr lang="en-US" dirty="0">
              <a:ea typeface="Calibri"/>
              <a:cs typeface="Calibri"/>
            </a:endParaRPr>
          </a:p>
          <a:p>
            <a:r>
              <a:rPr lang="en-US" dirty="0">
                <a:ea typeface="Calibri"/>
                <a:cs typeface="Calibri"/>
              </a:rPr>
              <a:t>*Maintain core services</a:t>
            </a:r>
          </a:p>
          <a:p>
            <a:endParaRPr lang="en-US" dirty="0">
              <a:ea typeface="Calibri"/>
              <a:cs typeface="Calibri"/>
            </a:endParaRPr>
          </a:p>
          <a:p>
            <a:r>
              <a:rPr lang="en-US" dirty="0">
                <a:ea typeface="Calibri"/>
                <a:cs typeface="Calibri"/>
              </a:rPr>
              <a:t>Overtime budget – With our anticipated vacancy savings of $4.4M over the course of the biennium and with our current budget of $8.2M, we anticipate a shortfall of about $2.2M. We are looking at ways of reducing our overtime and may reduce task forces such as speeding and racing and other labor costs, such as reducing non-mandatory training, reducing overfills on positions, leaving positions vacant (such as our Chief of Staff).</a:t>
            </a:r>
          </a:p>
          <a:p>
            <a:pPr marL="177818" indent="-177818">
              <a:buFont typeface="Arial"/>
              <a:buChar char="•"/>
            </a:pPr>
            <a:endParaRPr lang="en-US" dirty="0">
              <a:ea typeface="Calibri"/>
              <a:cs typeface="Calibri"/>
            </a:endParaRPr>
          </a:p>
          <a:p>
            <a:pPr marL="177800" indent="-177800">
              <a:buFont typeface="Arial"/>
              <a:buChar char="•"/>
            </a:pPr>
            <a:r>
              <a:rPr lang="en-US" sz="1200" dirty="0">
                <a:solidFill>
                  <a:schemeClr val="tx1"/>
                </a:solidFill>
                <a:latin typeface="+mn-lt"/>
                <a:cs typeface="+mn-cs"/>
              </a:rPr>
              <a:t>Ways to be more efficient with </a:t>
            </a:r>
            <a:r>
              <a:rPr lang="en-US" sz="1200" dirty="0">
                <a:solidFill>
                  <a:schemeClr val="tx2"/>
                </a:solidFill>
                <a:latin typeface="Segoe UI"/>
                <a:cs typeface="Calibri"/>
              </a:rPr>
              <a:t>Overtime, Expenditures, and Operations</a:t>
            </a:r>
          </a:p>
          <a:p>
            <a:pPr marL="1089025" lvl="3" indent="-342900">
              <a:buFont typeface="Wingdings" panose="05000000000000000000" pitchFamily="2" charset="2"/>
              <a:buChar char="§"/>
            </a:pPr>
            <a:r>
              <a:rPr lang="en-US" sz="1200" dirty="0">
                <a:latin typeface="Segoe UI"/>
                <a:cs typeface="Calibri"/>
              </a:rPr>
              <a:t>Electronic timecards</a:t>
            </a:r>
            <a:endParaRPr lang="en-US" sz="1200" b="1" dirty="0">
              <a:latin typeface="Segoe UI"/>
              <a:cs typeface="Calibri"/>
            </a:endParaRPr>
          </a:p>
          <a:p>
            <a:pPr marL="1089025" lvl="3" indent="-342900">
              <a:buFont typeface="Wingdings" panose="05000000000000000000" pitchFamily="2" charset="2"/>
              <a:buChar char="§"/>
            </a:pPr>
            <a:r>
              <a:rPr lang="en-US" sz="1200" dirty="0">
                <a:latin typeface="Segoe UI"/>
                <a:cs typeface="Calibri"/>
              </a:rPr>
              <a:t>Scheduling software</a:t>
            </a:r>
            <a:endParaRPr lang="en-US" sz="1200" dirty="0">
              <a:cs typeface="Calibri"/>
            </a:endParaRPr>
          </a:p>
          <a:p>
            <a:pPr marL="1089025" lvl="3" indent="-342900">
              <a:buFont typeface="Wingdings" panose="05000000000000000000" pitchFamily="2" charset="2"/>
              <a:buChar char="§"/>
            </a:pPr>
            <a:r>
              <a:rPr lang="en-US" sz="1200" dirty="0">
                <a:latin typeface="Segoe UI"/>
                <a:cs typeface="Calibri"/>
              </a:rPr>
              <a:t>Resource Deployment </a:t>
            </a:r>
            <a:endParaRPr lang="en-US" sz="1200" dirty="0">
              <a:cs typeface="Calibri"/>
            </a:endParaRPr>
          </a:p>
          <a:p>
            <a:pPr marL="1089025" lvl="3" indent="-342900">
              <a:buFont typeface="Wingdings" panose="05000000000000000000" pitchFamily="2" charset="2"/>
              <a:buChar char="§"/>
            </a:pPr>
            <a:r>
              <a:rPr lang="en-US" sz="1200" dirty="0">
                <a:latin typeface="Segoe UI"/>
                <a:cs typeface="Calibri"/>
              </a:rPr>
              <a:t>Auto-tagging Videos</a:t>
            </a:r>
          </a:p>
          <a:p>
            <a:pPr marL="1089025" lvl="3" indent="-342900">
              <a:buFont typeface="Wingdings" panose="05000000000000000000" pitchFamily="2" charset="2"/>
              <a:buChar char="§"/>
            </a:pPr>
            <a:r>
              <a:rPr lang="en-US" sz="1200" dirty="0">
                <a:latin typeface="Segoe UI"/>
                <a:cs typeface="Calibri"/>
              </a:rPr>
              <a:t>Reduce non-mandatory training</a:t>
            </a:r>
          </a:p>
          <a:p>
            <a:pPr marL="1089025" lvl="3" indent="-342900">
              <a:buFont typeface="Wingdings" panose="05000000000000000000" pitchFamily="2" charset="2"/>
              <a:buChar char="§"/>
            </a:pPr>
            <a:r>
              <a:rPr lang="en-US" sz="1200" dirty="0">
                <a:latin typeface="Segoe UI"/>
                <a:cs typeface="Calibri"/>
              </a:rPr>
              <a:t>BLEA academy recruit costs (roughly $6k per recruit) cost share no longer required effective July 1, 2024</a:t>
            </a:r>
          </a:p>
          <a:p>
            <a:pPr marL="1089025" lvl="3" indent="-342900">
              <a:buFont typeface="Wingdings" panose="05000000000000000000" pitchFamily="2" charset="2"/>
              <a:buChar char="§"/>
            </a:pPr>
            <a:r>
              <a:rPr lang="en-US" sz="1200" dirty="0">
                <a:latin typeface="Segoe UI"/>
                <a:cs typeface="Calibri"/>
              </a:rPr>
              <a:t>Reduction in some initiatives, such as racing and speeding</a:t>
            </a:r>
          </a:p>
          <a:p>
            <a:pPr marL="1089025" lvl="3" indent="-342900">
              <a:buFont typeface="Wingdings" panose="05000000000000000000" pitchFamily="2" charset="2"/>
              <a:buChar char="§"/>
            </a:pPr>
            <a:r>
              <a:rPr lang="en-US" sz="1200" dirty="0">
                <a:latin typeface="Segoe UI"/>
                <a:cs typeface="Calibri"/>
              </a:rPr>
              <a:t>Turn in cells</a:t>
            </a:r>
          </a:p>
          <a:p>
            <a:pPr marL="1089025" lvl="3" indent="-342900">
              <a:buFont typeface="Wingdings" panose="05000000000000000000" pitchFamily="2" charset="2"/>
              <a:buChar char="§"/>
            </a:pPr>
            <a:r>
              <a:rPr lang="en-US" sz="1200" dirty="0">
                <a:latin typeface="Segoe UI"/>
                <a:cs typeface="Calibri"/>
              </a:rPr>
              <a:t>Crime Plan Pause</a:t>
            </a:r>
            <a:endParaRPr lang="en-US" sz="1200" dirty="0">
              <a:cs typeface="Calibri"/>
            </a:endParaRPr>
          </a:p>
          <a:p>
            <a:endParaRPr lang="en-US" dirty="0">
              <a:ea typeface="Calibri"/>
              <a:cs typeface="Calibri"/>
            </a:endParaRPr>
          </a:p>
        </p:txBody>
      </p:sp>
      <p:sp>
        <p:nvSpPr>
          <p:cNvPr id="5" name="Date Placeholder 4">
            <a:extLst>
              <a:ext uri="{FF2B5EF4-FFF2-40B4-BE49-F238E27FC236}">
                <a16:creationId xmlns:a16="http://schemas.microsoft.com/office/drawing/2014/main" id="{1C9094FF-69EB-675D-DCA7-E67E7BC33DE5}"/>
              </a:ext>
            </a:extLst>
          </p:cNvPr>
          <p:cNvSpPr>
            <a:spLocks noGrp="1"/>
          </p:cNvSpPr>
          <p:nvPr>
            <p:ph type="dt" idx="1"/>
          </p:nvPr>
        </p:nvSpPr>
        <p:spPr/>
        <p:txBody>
          <a:bodyPr/>
          <a:lstStyle/>
          <a:p>
            <a:endParaRPr lang="en-US"/>
          </a:p>
        </p:txBody>
      </p:sp>
    </p:spTree>
    <p:extLst>
      <p:ext uri="{BB962C8B-B14F-4D97-AF65-F5344CB8AC3E}">
        <p14:creationId xmlns:p14="http://schemas.microsoft.com/office/powerpoint/2010/main" val="904434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Received one-time Federal Grant for Community Service Officer (CSO) Program ($963k)</a:t>
            </a:r>
          </a:p>
          <a:p>
            <a:r>
              <a:rPr lang="en-US" dirty="0"/>
              <a:t>We’ve dedicated $3.3M for the Community Service Officers program; Due to budget constraints, we will do a phased in hiring of 5 Community Service Officer Positions through the end of Fiscal Year 2026 (-$1M). We are also evaluating the efficacy of the program.</a:t>
            </a:r>
            <a:endParaRPr lang="en-US" dirty="0">
              <a:cs typeface="Calibri"/>
            </a:endParaRPr>
          </a:p>
        </p:txBody>
      </p:sp>
      <p:sp>
        <p:nvSpPr>
          <p:cNvPr id="4" name="Slide Number Placeholder 3"/>
          <p:cNvSpPr>
            <a:spLocks noGrp="1"/>
          </p:cNvSpPr>
          <p:nvPr>
            <p:ph type="sldNum" sz="quarter" idx="5"/>
          </p:nvPr>
        </p:nvSpPr>
        <p:spPr/>
        <p:txBody>
          <a:bodyPr/>
          <a:lstStyle/>
          <a:p>
            <a:fld id="{6B2FBF2A-1BDF-44F9-B71A-BA38FBA5F7A6}" type="slidenum">
              <a:rPr lang="en-US" smtClean="0"/>
              <a:t>7</a:t>
            </a:fld>
            <a:endParaRPr lang="en-US"/>
          </a:p>
        </p:txBody>
      </p:sp>
    </p:spTree>
    <p:extLst>
      <p:ext uri="{BB962C8B-B14F-4D97-AF65-F5344CB8AC3E}">
        <p14:creationId xmlns:p14="http://schemas.microsoft.com/office/powerpoint/2010/main" val="353666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77796"/>
            <a:fld id="{560ED048-C8B8-4A73-BB28-93F5506007DF}" type="slidenum">
              <a:rPr lang="en-US">
                <a:solidFill>
                  <a:prstClr val="black"/>
                </a:solidFill>
                <a:latin typeface="Calibri" panose="020F0502020204030204"/>
              </a:rPr>
              <a:pPr defTabSz="477796"/>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23239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F1BFBD-257F-46BD-BA29-8C97C466E4E9}" type="slidenum">
              <a:rPr lang="en-US" smtClean="0"/>
              <a:t>9</a:t>
            </a:fld>
            <a:endParaRPr lang="en-US"/>
          </a:p>
        </p:txBody>
      </p:sp>
    </p:spTree>
    <p:extLst>
      <p:ext uri="{BB962C8B-B14F-4D97-AF65-F5344CB8AC3E}">
        <p14:creationId xmlns:p14="http://schemas.microsoft.com/office/powerpoint/2010/main" val="2739858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5F6C3-3381-47C7-A863-4FEF21E0C1E1}"/>
              </a:ext>
            </a:extLst>
          </p:cNvPr>
          <p:cNvSpPr>
            <a:spLocks noGrp="1"/>
          </p:cNvSpPr>
          <p:nvPr>
            <p:ph type="ctrTitle" hasCustomPrompt="1"/>
          </p:nvPr>
        </p:nvSpPr>
        <p:spPr>
          <a:xfrm>
            <a:off x="1524000" y="406400"/>
            <a:ext cx="9144000" cy="2387600"/>
          </a:xfrm>
        </p:spPr>
        <p:txBody>
          <a:bodyPr anchor="b">
            <a:normAutofit/>
          </a:bodyPr>
          <a:lstStyle>
            <a:lvl1pPr algn="ctr">
              <a:defRPr sz="4000" b="1">
                <a:solidFill>
                  <a:srgbClr val="354FA2"/>
                </a:solidFill>
                <a:latin typeface="Segoe UI Black" panose="020B0A02040204020203" pitchFamily="34" charset="0"/>
                <a:ea typeface="Segoe UI Black" panose="020B0A02040204020203" pitchFamily="34" charset="0"/>
                <a:cs typeface="Arial" panose="020B0604020202020204" pitchFamily="34" charset="0"/>
              </a:defRPr>
            </a:lvl1pPr>
          </a:lstStyle>
          <a:p>
            <a:r>
              <a:rPr lang="en-US"/>
              <a:t>2023-2024 BIENNIAL OPERATING &amp; CAPITAL BUDGET TEMPLATE </a:t>
            </a:r>
          </a:p>
        </p:txBody>
      </p:sp>
      <p:sp>
        <p:nvSpPr>
          <p:cNvPr id="3" name="Subtitle 2">
            <a:extLst>
              <a:ext uri="{FF2B5EF4-FFF2-40B4-BE49-F238E27FC236}">
                <a16:creationId xmlns:a16="http://schemas.microsoft.com/office/drawing/2014/main" id="{0CDCDAC7-17BF-46FC-B836-B86037A668AA}"/>
              </a:ext>
            </a:extLst>
          </p:cNvPr>
          <p:cNvSpPr>
            <a:spLocks noGrp="1"/>
          </p:cNvSpPr>
          <p:nvPr>
            <p:ph type="subTitle" idx="1" hasCustomPrompt="1"/>
          </p:nvPr>
        </p:nvSpPr>
        <p:spPr>
          <a:xfrm>
            <a:off x="1524000" y="2986896"/>
            <a:ext cx="9144000" cy="1655762"/>
          </a:xfrm>
        </p:spPr>
        <p:txBody>
          <a:bodyPr/>
          <a:lstStyle>
            <a:lvl1pPr marL="0" indent="0" algn="ctr">
              <a:buNone/>
              <a:defRPr sz="2400">
                <a:solidFill>
                  <a:srgbClr val="F15822"/>
                </a:solidFill>
                <a:latin typeface="Segoe UI Black" panose="020B0A02040204020203" pitchFamily="34" charset="0"/>
                <a:ea typeface="Segoe UI Black" panose="020B0A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applicable here</a:t>
            </a:r>
          </a:p>
        </p:txBody>
      </p:sp>
      <p:pic>
        <p:nvPicPr>
          <p:cNvPr id="12" name="Picture 11" descr="Graphical user interface, text&#10;&#10;Description automatically generated">
            <a:extLst>
              <a:ext uri="{FF2B5EF4-FFF2-40B4-BE49-F238E27FC236}">
                <a16:creationId xmlns:a16="http://schemas.microsoft.com/office/drawing/2014/main" id="{C445F0A4-B15D-42A3-BE1C-8CCBCAC8FE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303"/>
          <a:stretch/>
        </p:blipFill>
        <p:spPr>
          <a:xfrm>
            <a:off x="6" y="5095702"/>
            <a:ext cx="12191994" cy="1762298"/>
          </a:xfrm>
          <a:prstGeom prst="rect">
            <a:avLst/>
          </a:prstGeom>
        </p:spPr>
      </p:pic>
      <p:pic>
        <p:nvPicPr>
          <p:cNvPr id="4" name="Picture 3" descr="A picture containing nature, mountain&#10;&#10;Description automatically generated">
            <a:extLst>
              <a:ext uri="{FF2B5EF4-FFF2-40B4-BE49-F238E27FC236}">
                <a16:creationId xmlns:a16="http://schemas.microsoft.com/office/drawing/2014/main" id="{A536EA6E-8C7E-D314-4A60-34E6EDEA62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92700"/>
            <a:ext cx="12192000" cy="1765300"/>
          </a:xfrm>
          <a:prstGeom prst="rect">
            <a:avLst/>
          </a:prstGeom>
        </p:spPr>
      </p:pic>
      <p:sp>
        <p:nvSpPr>
          <p:cNvPr id="5" name="Rectangle 4">
            <a:extLst>
              <a:ext uri="{FF2B5EF4-FFF2-40B4-BE49-F238E27FC236}">
                <a16:creationId xmlns:a16="http://schemas.microsoft.com/office/drawing/2014/main" id="{227FC3BB-693E-102A-D726-AFA4E095AE84}"/>
              </a:ext>
            </a:extLst>
          </p:cNvPr>
          <p:cNvSpPr/>
          <p:nvPr userDrawn="1"/>
        </p:nvSpPr>
        <p:spPr>
          <a:xfrm>
            <a:off x="9533467" y="5274733"/>
            <a:ext cx="2472266" cy="1380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BB5CC5-6E14-5FE6-577B-BF55A2D846B2}"/>
              </a:ext>
            </a:extLst>
          </p:cNvPr>
          <p:cNvSpPr/>
          <p:nvPr userDrawn="1"/>
        </p:nvSpPr>
        <p:spPr>
          <a:xfrm>
            <a:off x="9177867" y="5909733"/>
            <a:ext cx="2472266" cy="948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083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4BC1-3BD9-4CB3-BD77-A8D33622E332}"/>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EF36F1BE-5B84-4C6B-97BF-0DE3F8D0F1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24C105-82BD-4BCB-8DF7-E0043D052C98}"/>
              </a:ext>
            </a:extLst>
          </p:cNvPr>
          <p:cNvSpPr>
            <a:spLocks noGrp="1"/>
          </p:cNvSpPr>
          <p:nvPr>
            <p:ph type="sldNum" sz="quarter" idx="12"/>
          </p:nvPr>
        </p:nvSpPr>
        <p:spPr/>
        <p:txBody>
          <a:bodyPr/>
          <a:lstStyle/>
          <a:p>
            <a:fld id="{B6CADAAC-02B8-4D1A-A7FE-45971F5C1351}" type="slidenum">
              <a:rPr lang="en-US" smtClean="0"/>
              <a:t>‹#›</a:t>
            </a:fld>
            <a:endParaRPr lang="en-US"/>
          </a:p>
        </p:txBody>
      </p:sp>
    </p:spTree>
    <p:extLst>
      <p:ext uri="{BB962C8B-B14F-4D97-AF65-F5344CB8AC3E}">
        <p14:creationId xmlns:p14="http://schemas.microsoft.com/office/powerpoint/2010/main" val="133526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D1ABC-A1B6-471C-AAD3-3FD4A454A457}"/>
              </a:ext>
            </a:extLst>
          </p:cNvPr>
          <p:cNvSpPr>
            <a:spLocks noGrp="1"/>
          </p:cNvSpPr>
          <p:nvPr>
            <p:ph type="title" orient="vert" hasCustomPrompt="1"/>
          </p:nvPr>
        </p:nvSpPr>
        <p:spPr>
          <a:xfrm>
            <a:off x="8724900" y="365125"/>
            <a:ext cx="2628900" cy="5811838"/>
          </a:xfrm>
        </p:spPr>
        <p:txBody>
          <a:bodyPr vert="eaVert"/>
          <a:lstStyle>
            <a:lvl1pPr>
              <a:defRPr>
                <a:solidFill>
                  <a:schemeClr val="accent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F41E8698-13A5-4A7C-A324-B0141CC647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6224A6-8CA4-4B63-B83F-05BF3C92C94D}"/>
              </a:ext>
            </a:extLst>
          </p:cNvPr>
          <p:cNvSpPr>
            <a:spLocks noGrp="1"/>
          </p:cNvSpPr>
          <p:nvPr>
            <p:ph type="sldNum" sz="quarter" idx="12"/>
          </p:nvPr>
        </p:nvSpPr>
        <p:spPr/>
        <p:txBody>
          <a:bodyPr/>
          <a:lstStyle/>
          <a:p>
            <a:fld id="{B6CADAAC-02B8-4D1A-A7FE-45971F5C1351}" type="slidenum">
              <a:rPr lang="en-US" smtClean="0"/>
              <a:t>‹#›</a:t>
            </a:fld>
            <a:endParaRPr lang="en-US"/>
          </a:p>
        </p:txBody>
      </p:sp>
    </p:spTree>
    <p:extLst>
      <p:ext uri="{BB962C8B-B14F-4D97-AF65-F5344CB8AC3E}">
        <p14:creationId xmlns:p14="http://schemas.microsoft.com/office/powerpoint/2010/main" val="2157723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984252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2F13-55D6-4BE2-9E1D-9608B5ACB4DF}"/>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D5E91C1-59D2-445F-ACB7-441559B77D08}"/>
              </a:ext>
            </a:extLst>
          </p:cNvPr>
          <p:cNvSpPr>
            <a:spLocks noGrp="1"/>
          </p:cNvSpPr>
          <p:nvPr>
            <p:ph idx="1"/>
          </p:nvPr>
        </p:nvSpPr>
        <p:spPr>
          <a:xfrm>
            <a:off x="1655964" y="1858875"/>
            <a:ext cx="8880071" cy="3411394"/>
          </a:xfrm>
        </p:spPr>
        <p:txBody>
          <a:bodyPr/>
          <a:lstStyle>
            <a:lvl1pPr>
              <a:lnSpc>
                <a:spcPct val="100000"/>
              </a:lnSpc>
              <a:defRPr>
                <a:solidFill>
                  <a:schemeClr val="tx1"/>
                </a:solidFill>
                <a:latin typeface="Calibri" panose="020F0502020204030204" pitchFamily="34" charset="0"/>
                <a:cs typeface="Calibri" panose="020F0502020204030204" pitchFamily="34" charset="0"/>
              </a:defRPr>
            </a:lvl1pPr>
            <a:lvl2pPr>
              <a:lnSpc>
                <a:spcPct val="100000"/>
              </a:lnSpc>
              <a:defRPr>
                <a:solidFill>
                  <a:schemeClr val="tx1"/>
                </a:solidFill>
                <a:latin typeface="Calibri" panose="020F0502020204030204" pitchFamily="34" charset="0"/>
                <a:cs typeface="Calibri" panose="020F0502020204030204" pitchFamily="34" charset="0"/>
              </a:defRPr>
            </a:lvl2pPr>
            <a:lvl3pPr>
              <a:lnSpc>
                <a:spcPct val="100000"/>
              </a:lnSpc>
              <a:defRPr>
                <a:solidFill>
                  <a:schemeClr val="tx1"/>
                </a:solidFill>
                <a:latin typeface="Calibri" panose="020F0502020204030204" pitchFamily="34" charset="0"/>
                <a:cs typeface="Calibri" panose="020F0502020204030204" pitchFamily="34" charset="0"/>
              </a:defRPr>
            </a:lvl3pPr>
            <a:lvl4pPr>
              <a:lnSpc>
                <a:spcPct val="100000"/>
              </a:lnSpc>
              <a:defRPr>
                <a:solidFill>
                  <a:schemeClr val="tx1"/>
                </a:solidFill>
                <a:latin typeface="Calibri" panose="020F0502020204030204" pitchFamily="34" charset="0"/>
                <a:cs typeface="Calibri" panose="020F0502020204030204" pitchFamily="34" charset="0"/>
              </a:defRPr>
            </a:lvl4pPr>
            <a:lvl5pPr>
              <a:lnSpc>
                <a:spcPct val="100000"/>
              </a:lnSpc>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6C24927-15CA-4ACA-8A6C-A9122947B323}"/>
              </a:ext>
            </a:extLst>
          </p:cNvPr>
          <p:cNvSpPr>
            <a:spLocks noGrp="1"/>
          </p:cNvSpPr>
          <p:nvPr>
            <p:ph type="sldNum" sz="quarter" idx="12"/>
          </p:nvPr>
        </p:nvSpPr>
        <p:spPr>
          <a:xfrm>
            <a:off x="0" y="6473826"/>
            <a:ext cx="2743200" cy="365125"/>
          </a:xfrm>
        </p:spPr>
        <p:txBody>
          <a:bodyPr/>
          <a:lstStyle>
            <a:lvl1pPr algn="r">
              <a:defRPr>
                <a:latin typeface="Calibri" panose="020F0502020204030204" pitchFamily="34" charset="0"/>
                <a:cs typeface="Calibri" panose="020F0502020204030204" pitchFamily="34" charset="0"/>
              </a:defRPr>
            </a:lvl1pPr>
          </a:lstStyle>
          <a:p>
            <a:pPr algn="l"/>
            <a:fld id="{B6CADAAC-02B8-4D1A-A7FE-45971F5C1351}" type="slidenum">
              <a:rPr lang="en-US" smtClean="0"/>
              <a:pPr algn="l"/>
              <a:t>‹#›</a:t>
            </a:fld>
            <a:endParaRPr lang="en-US"/>
          </a:p>
        </p:txBody>
      </p:sp>
      <p:pic>
        <p:nvPicPr>
          <p:cNvPr id="5" name="Picture 4">
            <a:extLst>
              <a:ext uri="{FF2B5EF4-FFF2-40B4-BE49-F238E27FC236}">
                <a16:creationId xmlns:a16="http://schemas.microsoft.com/office/drawing/2014/main" id="{866839B3-982A-2A12-04F4-18638D9C2159}"/>
              </a:ext>
            </a:extLst>
          </p:cNvPr>
          <p:cNvPicPr>
            <a:picLocks noChangeAspect="1"/>
          </p:cNvPicPr>
          <p:nvPr userDrawn="1"/>
        </p:nvPicPr>
        <p:blipFill>
          <a:blip r:embed="rId2">
            <a:clrChange>
              <a:clrFrom>
                <a:srgbClr val="E5F1F9"/>
              </a:clrFrom>
              <a:clrTo>
                <a:srgbClr val="E5F1F9">
                  <a:alpha val="0"/>
                </a:srgbClr>
              </a:clrTo>
            </a:clrChange>
          </a:blip>
          <a:stretch>
            <a:fillRect/>
          </a:stretch>
        </p:blipFill>
        <p:spPr>
          <a:xfrm>
            <a:off x="9251554" y="5760913"/>
            <a:ext cx="2838846" cy="895475"/>
          </a:xfrm>
          <a:prstGeom prst="rect">
            <a:avLst/>
          </a:prstGeom>
        </p:spPr>
      </p:pic>
    </p:spTree>
    <p:extLst>
      <p:ext uri="{BB962C8B-B14F-4D97-AF65-F5344CB8AC3E}">
        <p14:creationId xmlns:p14="http://schemas.microsoft.com/office/powerpoint/2010/main" val="2093219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EB68-53E7-408A-A293-83AFCF7B73BE}"/>
              </a:ext>
            </a:extLst>
          </p:cNvPr>
          <p:cNvSpPr>
            <a:spLocks noGrp="1"/>
          </p:cNvSpPr>
          <p:nvPr>
            <p:ph type="title" hasCustomPrompt="1"/>
          </p:nvPr>
        </p:nvSpPr>
        <p:spPr>
          <a:xfrm>
            <a:off x="838200" y="315750"/>
            <a:ext cx="10515600" cy="2852737"/>
          </a:xfrm>
        </p:spPr>
        <p:txBody>
          <a:bodyPr anchor="b"/>
          <a:lstStyle>
            <a:lvl1pPr>
              <a:defRPr sz="6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DC9EF1B-29F5-48D6-9C7A-E77EACD4F49D}"/>
              </a:ext>
            </a:extLst>
          </p:cNvPr>
          <p:cNvSpPr>
            <a:spLocks noGrp="1"/>
          </p:cNvSpPr>
          <p:nvPr>
            <p:ph type="body" idx="1"/>
          </p:nvPr>
        </p:nvSpPr>
        <p:spPr>
          <a:xfrm>
            <a:off x="838200" y="3371471"/>
            <a:ext cx="10515600" cy="1500187"/>
          </a:xfrm>
        </p:spPr>
        <p:txBody>
          <a:bodyPr/>
          <a:lstStyle>
            <a:lvl1pPr marL="0" indent="0">
              <a:buNone/>
              <a:defRPr sz="2400">
                <a:solidFill>
                  <a:schemeClr val="tx1">
                    <a:tint val="75000"/>
                  </a:schemeClr>
                </a:solidFill>
                <a:latin typeface="Calibri" panose="020F0502020204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30D9B102-6EAA-4195-94D3-59C6C821402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B6CADAAC-02B8-4D1A-A7FE-45971F5C1351}" type="slidenum">
              <a:rPr lang="en-US" smtClean="0"/>
              <a:pPr/>
              <a:t>‹#›</a:t>
            </a:fld>
            <a:endParaRPr lang="en-US"/>
          </a:p>
        </p:txBody>
      </p:sp>
      <p:pic>
        <p:nvPicPr>
          <p:cNvPr id="7" name="Picture 6" descr="Graphical user interface, text&#10;&#10;Description automatically generated">
            <a:extLst>
              <a:ext uri="{FF2B5EF4-FFF2-40B4-BE49-F238E27FC236}">
                <a16:creationId xmlns:a16="http://schemas.microsoft.com/office/drawing/2014/main" id="{3FB28F51-4AE3-40F8-A871-9BCE40D35F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303"/>
          <a:stretch/>
        </p:blipFill>
        <p:spPr>
          <a:xfrm>
            <a:off x="6" y="5095703"/>
            <a:ext cx="12191994" cy="1762298"/>
          </a:xfrm>
          <a:prstGeom prst="rect">
            <a:avLst/>
          </a:prstGeom>
        </p:spPr>
      </p:pic>
      <p:pic>
        <p:nvPicPr>
          <p:cNvPr id="4" name="Picture 3" descr="A picture containing nature, mountain&#10;&#10;Description automatically generated">
            <a:extLst>
              <a:ext uri="{FF2B5EF4-FFF2-40B4-BE49-F238E27FC236}">
                <a16:creationId xmlns:a16="http://schemas.microsoft.com/office/drawing/2014/main" id="{7B8A71C9-39C4-7427-DAEB-7A90653CDB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92700"/>
            <a:ext cx="12192000" cy="1765300"/>
          </a:xfrm>
          <a:prstGeom prst="rect">
            <a:avLst/>
          </a:prstGeom>
        </p:spPr>
      </p:pic>
      <p:sp>
        <p:nvSpPr>
          <p:cNvPr id="5" name="Rectangle 4">
            <a:extLst>
              <a:ext uri="{FF2B5EF4-FFF2-40B4-BE49-F238E27FC236}">
                <a16:creationId xmlns:a16="http://schemas.microsoft.com/office/drawing/2014/main" id="{004C76E9-E11D-8092-7DDB-062381786A84}"/>
              </a:ext>
            </a:extLst>
          </p:cNvPr>
          <p:cNvSpPr/>
          <p:nvPr userDrawn="1"/>
        </p:nvSpPr>
        <p:spPr>
          <a:xfrm>
            <a:off x="9533467" y="5274733"/>
            <a:ext cx="2472266" cy="1380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1EECC5-89F6-1083-49AD-8B77E41DB9B9}"/>
              </a:ext>
            </a:extLst>
          </p:cNvPr>
          <p:cNvSpPr/>
          <p:nvPr userDrawn="1"/>
        </p:nvSpPr>
        <p:spPr>
          <a:xfrm>
            <a:off x="9177867" y="5909733"/>
            <a:ext cx="2472266" cy="948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723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52A4-DCA8-4465-9755-87F058DE45FB}"/>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92A67A-F69D-4125-8417-8EC2C92C391A}"/>
              </a:ext>
            </a:extLst>
          </p:cNvPr>
          <p:cNvSpPr>
            <a:spLocks noGrp="1"/>
          </p:cNvSpPr>
          <p:nvPr>
            <p:ph sz="half" idx="1"/>
          </p:nvPr>
        </p:nvSpPr>
        <p:spPr>
          <a:xfrm>
            <a:off x="859972" y="1825624"/>
            <a:ext cx="4877590" cy="3110269"/>
          </a:xfrm>
        </p:spPr>
        <p:txBody>
          <a:bodyPr/>
          <a:lstStyle>
            <a:lvl1pPr>
              <a:lnSpc>
                <a:spcPct val="100000"/>
              </a:lnSpc>
              <a:defRPr>
                <a:latin typeface="Calibri" panose="020F0502020204030204" pitchFamily="34" charset="0"/>
                <a:cs typeface="Calibri" panose="020F0502020204030204" pitchFamily="34" charset="0"/>
              </a:defRPr>
            </a:lvl1pPr>
            <a:lvl2pPr>
              <a:lnSpc>
                <a:spcPct val="100000"/>
              </a:lnSpc>
              <a:defRPr>
                <a:latin typeface="Calibri" panose="020F0502020204030204" pitchFamily="34" charset="0"/>
                <a:cs typeface="Calibri" panose="020F0502020204030204" pitchFamily="34" charset="0"/>
              </a:defRPr>
            </a:lvl2pPr>
            <a:lvl3pPr>
              <a:lnSpc>
                <a:spcPct val="100000"/>
              </a:lnSpc>
              <a:defRPr>
                <a:latin typeface="Calibri" panose="020F0502020204030204" pitchFamily="34" charset="0"/>
                <a:cs typeface="Calibri" panose="020F0502020204030204" pitchFamily="34" charset="0"/>
              </a:defRPr>
            </a:lvl3pPr>
            <a:lvl4pPr>
              <a:lnSpc>
                <a:spcPct val="100000"/>
              </a:lnSpc>
              <a:defRPr>
                <a:latin typeface="Calibri" panose="020F0502020204030204" pitchFamily="34" charset="0"/>
                <a:cs typeface="Calibri" panose="020F0502020204030204" pitchFamily="34" charset="0"/>
              </a:defRPr>
            </a:lvl4pPr>
            <a:lvl5pPr>
              <a:lnSpc>
                <a:spcPct val="100000"/>
              </a:lnSpc>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1E16173-DD78-4B3C-9724-18D9B722B7BA}"/>
              </a:ext>
            </a:extLst>
          </p:cNvPr>
          <p:cNvSpPr>
            <a:spLocks noGrp="1"/>
          </p:cNvSpPr>
          <p:nvPr>
            <p:ph type="sldNum" sz="quarter" idx="12"/>
          </p:nvPr>
        </p:nvSpPr>
        <p:spPr>
          <a:xfrm>
            <a:off x="0" y="6492875"/>
            <a:ext cx="2743200" cy="365125"/>
          </a:xfrm>
        </p:spPr>
        <p:txBody>
          <a:bodyPr/>
          <a:lstStyle>
            <a:lvl1pPr>
              <a:defRPr>
                <a:latin typeface="Calibri" panose="020F0502020204030204" pitchFamily="34" charset="0"/>
                <a:cs typeface="Calibri" panose="020F0502020204030204" pitchFamily="34" charset="0"/>
              </a:defRPr>
            </a:lvl1pPr>
          </a:lstStyle>
          <a:p>
            <a:pPr algn="l"/>
            <a:fld id="{B6CADAAC-02B8-4D1A-A7FE-45971F5C1351}" type="slidenum">
              <a:rPr lang="en-US" smtClean="0"/>
              <a:pPr algn="l"/>
              <a:t>‹#›</a:t>
            </a:fld>
            <a:endParaRPr lang="en-US"/>
          </a:p>
        </p:txBody>
      </p:sp>
      <p:sp>
        <p:nvSpPr>
          <p:cNvPr id="11" name="Content Placeholder 2">
            <a:extLst>
              <a:ext uri="{FF2B5EF4-FFF2-40B4-BE49-F238E27FC236}">
                <a16:creationId xmlns:a16="http://schemas.microsoft.com/office/drawing/2014/main" id="{AA713399-93E4-469A-9840-9FCA67FCCEB8}"/>
              </a:ext>
            </a:extLst>
          </p:cNvPr>
          <p:cNvSpPr>
            <a:spLocks noGrp="1"/>
          </p:cNvSpPr>
          <p:nvPr>
            <p:ph sz="half" idx="13"/>
          </p:nvPr>
        </p:nvSpPr>
        <p:spPr>
          <a:xfrm>
            <a:off x="6476210" y="1825625"/>
            <a:ext cx="4877590" cy="3110269"/>
          </a:xfrm>
        </p:spPr>
        <p:txBody>
          <a:bodyPr/>
          <a:lstStyle>
            <a:lvl1pPr>
              <a:lnSpc>
                <a:spcPct val="100000"/>
              </a:lnSpc>
              <a:defRPr>
                <a:latin typeface="Calibri" panose="020F0502020204030204" pitchFamily="34" charset="0"/>
                <a:cs typeface="Calibri" panose="020F0502020204030204" pitchFamily="34" charset="0"/>
              </a:defRPr>
            </a:lvl1pPr>
            <a:lvl2pPr>
              <a:lnSpc>
                <a:spcPct val="100000"/>
              </a:lnSpc>
              <a:defRPr>
                <a:latin typeface="Calibri" panose="020F0502020204030204" pitchFamily="34" charset="0"/>
                <a:cs typeface="Calibri" panose="020F0502020204030204" pitchFamily="34" charset="0"/>
              </a:defRPr>
            </a:lvl2pPr>
            <a:lvl3pPr>
              <a:lnSpc>
                <a:spcPct val="100000"/>
              </a:lnSpc>
              <a:defRPr>
                <a:latin typeface="Calibri" panose="020F0502020204030204" pitchFamily="34" charset="0"/>
                <a:cs typeface="Calibri" panose="020F0502020204030204" pitchFamily="34" charset="0"/>
              </a:defRPr>
            </a:lvl3pPr>
            <a:lvl4pPr>
              <a:lnSpc>
                <a:spcPct val="100000"/>
              </a:lnSpc>
              <a:defRPr>
                <a:latin typeface="Calibri" panose="020F0502020204030204" pitchFamily="34" charset="0"/>
                <a:cs typeface="Calibri" panose="020F0502020204030204" pitchFamily="34" charset="0"/>
              </a:defRPr>
            </a:lvl4pPr>
            <a:lvl5pPr>
              <a:lnSpc>
                <a:spcPct val="100000"/>
              </a:lnSpc>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8762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2215-F49B-4B12-B3F7-647AEE8B4B0A}"/>
              </a:ext>
            </a:extLst>
          </p:cNvPr>
          <p:cNvSpPr>
            <a:spLocks noGrp="1"/>
          </p:cNvSpPr>
          <p:nvPr>
            <p:ph type="title" hasCustomPrompt="1"/>
          </p:nvPr>
        </p:nvSpPr>
        <p:spPr>
          <a:xfrm>
            <a:off x="839788" y="365125"/>
            <a:ext cx="10515600" cy="1325563"/>
          </a:xfrm>
        </p:spPr>
        <p:txBody>
          <a:bodyPr/>
          <a:lstStyle>
            <a:lvl1pPr>
              <a:defRPr>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D08C080-E0EB-45AC-88F4-3FD7BDAAE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E5699-9236-4DE1-87C5-D676FD48050A}"/>
              </a:ext>
            </a:extLst>
          </p:cNvPr>
          <p:cNvSpPr>
            <a:spLocks noGrp="1"/>
          </p:cNvSpPr>
          <p:nvPr>
            <p:ph sz="half" idx="2"/>
          </p:nvPr>
        </p:nvSpPr>
        <p:spPr>
          <a:xfrm>
            <a:off x="839788" y="2505075"/>
            <a:ext cx="5157787" cy="3684588"/>
          </a:xfrm>
        </p:spPr>
        <p:txBody>
          <a:bodyPr/>
          <a:lstStyle>
            <a:lvl1pPr>
              <a:lnSpc>
                <a:spcPct val="100000"/>
              </a:lnSpc>
              <a:defRPr>
                <a:latin typeface="Calibri" panose="020F0502020204030204" pitchFamily="34" charset="0"/>
                <a:cs typeface="Calibri" panose="020F0502020204030204" pitchFamily="34" charset="0"/>
              </a:defRPr>
            </a:lvl1pPr>
            <a:lvl2pPr>
              <a:lnSpc>
                <a:spcPct val="100000"/>
              </a:lnSpc>
              <a:defRPr>
                <a:latin typeface="Calibri" panose="020F0502020204030204" pitchFamily="34" charset="0"/>
                <a:cs typeface="Calibri" panose="020F0502020204030204" pitchFamily="34" charset="0"/>
              </a:defRPr>
            </a:lvl2pPr>
            <a:lvl3pPr>
              <a:lnSpc>
                <a:spcPct val="100000"/>
              </a:lnSpc>
              <a:defRPr>
                <a:latin typeface="Calibri" panose="020F0502020204030204" pitchFamily="34" charset="0"/>
                <a:cs typeface="Calibri" panose="020F0502020204030204" pitchFamily="34" charset="0"/>
              </a:defRPr>
            </a:lvl3pPr>
            <a:lvl4pPr>
              <a:lnSpc>
                <a:spcPct val="100000"/>
              </a:lnSpc>
              <a:defRPr>
                <a:latin typeface="Calibri" panose="020F0502020204030204" pitchFamily="34" charset="0"/>
                <a:cs typeface="Calibri" panose="020F0502020204030204" pitchFamily="34" charset="0"/>
              </a:defRPr>
            </a:lvl4pPr>
            <a:lvl5pPr>
              <a:lnSpc>
                <a:spcPct val="100000"/>
              </a:lnSpc>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3E09CD-2FC2-44AC-B64A-2A1C337C7A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111F14-7118-4CFC-850D-C84770E7D5C7}"/>
              </a:ext>
            </a:extLst>
          </p:cNvPr>
          <p:cNvSpPr>
            <a:spLocks noGrp="1"/>
          </p:cNvSpPr>
          <p:nvPr>
            <p:ph sz="quarter" idx="4"/>
          </p:nvPr>
        </p:nvSpPr>
        <p:spPr>
          <a:xfrm>
            <a:off x="6172200" y="2505075"/>
            <a:ext cx="5183188" cy="368458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E4C3FD0-376B-4D29-801F-AB8B193C6CA5}"/>
              </a:ext>
            </a:extLst>
          </p:cNvPr>
          <p:cNvSpPr>
            <a:spLocks noGrp="1"/>
          </p:cNvSpPr>
          <p:nvPr>
            <p:ph type="sldNum" sz="quarter" idx="12"/>
          </p:nvPr>
        </p:nvSpPr>
        <p:spPr>
          <a:xfrm>
            <a:off x="0" y="6494594"/>
            <a:ext cx="2743200" cy="365125"/>
          </a:xfrm>
        </p:spPr>
        <p:txBody>
          <a:bodyPr/>
          <a:lstStyle>
            <a:lvl1pPr algn="l">
              <a:defRPr/>
            </a:lvl1pPr>
          </a:lstStyle>
          <a:p>
            <a:fld id="{B6CADAAC-02B8-4D1A-A7FE-45971F5C1351}" type="slidenum">
              <a:rPr lang="en-US" smtClean="0"/>
              <a:pPr/>
              <a:t>‹#›</a:t>
            </a:fld>
            <a:endParaRPr lang="en-US"/>
          </a:p>
        </p:txBody>
      </p:sp>
    </p:spTree>
    <p:extLst>
      <p:ext uri="{BB962C8B-B14F-4D97-AF65-F5344CB8AC3E}">
        <p14:creationId xmlns:p14="http://schemas.microsoft.com/office/powerpoint/2010/main" val="3839276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4B733-DDD9-4881-8963-349F9EAF8E32}"/>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p>
        </p:txBody>
      </p:sp>
      <p:pic>
        <p:nvPicPr>
          <p:cNvPr id="4" name="Picture 3" descr="A picture containing nature, mountain&#10;&#10;Description automatically generated">
            <a:extLst>
              <a:ext uri="{FF2B5EF4-FFF2-40B4-BE49-F238E27FC236}">
                <a16:creationId xmlns:a16="http://schemas.microsoft.com/office/drawing/2014/main" id="{7556E96D-8BB6-3144-16E9-359574D2BC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92700"/>
            <a:ext cx="12192000" cy="1765300"/>
          </a:xfrm>
          <a:prstGeom prst="rect">
            <a:avLst/>
          </a:prstGeom>
        </p:spPr>
      </p:pic>
      <p:sp>
        <p:nvSpPr>
          <p:cNvPr id="3" name="Rectangle 2">
            <a:extLst>
              <a:ext uri="{FF2B5EF4-FFF2-40B4-BE49-F238E27FC236}">
                <a16:creationId xmlns:a16="http://schemas.microsoft.com/office/drawing/2014/main" id="{BBADF1B7-F24A-BB63-8E44-540DEB50751F}"/>
              </a:ext>
            </a:extLst>
          </p:cNvPr>
          <p:cNvSpPr/>
          <p:nvPr userDrawn="1"/>
        </p:nvSpPr>
        <p:spPr>
          <a:xfrm>
            <a:off x="9533467" y="5274733"/>
            <a:ext cx="2472266" cy="1380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45C241F-909E-A3D6-5ABB-DBB9003BD076}"/>
              </a:ext>
            </a:extLst>
          </p:cNvPr>
          <p:cNvSpPr/>
          <p:nvPr userDrawn="1"/>
        </p:nvSpPr>
        <p:spPr>
          <a:xfrm>
            <a:off x="9177867" y="5909733"/>
            <a:ext cx="2472266" cy="948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1622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F97FA962-7747-4CA5-9EA6-1312C8B098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4303"/>
          <a:stretch/>
        </p:blipFill>
        <p:spPr>
          <a:xfrm>
            <a:off x="6" y="5095703"/>
            <a:ext cx="12191994" cy="1762298"/>
          </a:xfrm>
          <a:prstGeom prst="rect">
            <a:avLst/>
          </a:prstGeom>
        </p:spPr>
      </p:pic>
      <p:pic>
        <p:nvPicPr>
          <p:cNvPr id="2" name="Picture 1" descr="A picture containing nature, mountain&#10;&#10;Description automatically generated">
            <a:extLst>
              <a:ext uri="{FF2B5EF4-FFF2-40B4-BE49-F238E27FC236}">
                <a16:creationId xmlns:a16="http://schemas.microsoft.com/office/drawing/2014/main" id="{9FCED950-D0BF-E130-AA9B-310E58856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92700"/>
            <a:ext cx="12192000" cy="1765300"/>
          </a:xfrm>
          <a:prstGeom prst="rect">
            <a:avLst/>
          </a:prstGeom>
        </p:spPr>
      </p:pic>
      <p:sp>
        <p:nvSpPr>
          <p:cNvPr id="3" name="Rectangle 2">
            <a:extLst>
              <a:ext uri="{FF2B5EF4-FFF2-40B4-BE49-F238E27FC236}">
                <a16:creationId xmlns:a16="http://schemas.microsoft.com/office/drawing/2014/main" id="{B93B2BA2-1669-D559-987E-46404024F37D}"/>
              </a:ext>
            </a:extLst>
          </p:cNvPr>
          <p:cNvSpPr/>
          <p:nvPr userDrawn="1"/>
        </p:nvSpPr>
        <p:spPr>
          <a:xfrm>
            <a:off x="9533467" y="5274733"/>
            <a:ext cx="2472266" cy="1380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D3275F-1787-DCB6-C721-49894AE4A70A}"/>
              </a:ext>
            </a:extLst>
          </p:cNvPr>
          <p:cNvSpPr/>
          <p:nvPr userDrawn="1"/>
        </p:nvSpPr>
        <p:spPr>
          <a:xfrm>
            <a:off x="9177867" y="5909733"/>
            <a:ext cx="2472266" cy="9482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6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CA2A2-E809-4897-900F-D488DBA3AD15}"/>
              </a:ext>
            </a:extLst>
          </p:cNvPr>
          <p:cNvSpPr>
            <a:spLocks noGrp="1"/>
          </p:cNvSpPr>
          <p:nvPr>
            <p:ph type="title" hasCustomPrompt="1"/>
          </p:nvPr>
        </p:nvSpPr>
        <p:spPr>
          <a:xfrm>
            <a:off x="839788" y="457200"/>
            <a:ext cx="3932237" cy="1600200"/>
          </a:xfrm>
        </p:spPr>
        <p:txBody>
          <a:bodyPr anchor="b"/>
          <a:lstStyle>
            <a:lvl1pPr>
              <a:defRPr sz="32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33F8985-E89C-4D91-844C-1DA2B6F0FCC6}"/>
              </a:ext>
            </a:extLst>
          </p:cNvPr>
          <p:cNvSpPr>
            <a:spLocks noGrp="1"/>
          </p:cNvSpPr>
          <p:nvPr>
            <p:ph idx="1"/>
          </p:nvPr>
        </p:nvSpPr>
        <p:spPr>
          <a:xfrm>
            <a:off x="5674534" y="1100202"/>
            <a:ext cx="5354249" cy="46575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30E527-6AAC-4384-BC03-DD4228A18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E53C50C-9000-47DC-9CD1-75E13D3D5AE3}"/>
              </a:ext>
            </a:extLst>
          </p:cNvPr>
          <p:cNvSpPr>
            <a:spLocks noGrp="1"/>
          </p:cNvSpPr>
          <p:nvPr>
            <p:ph type="sldNum" sz="quarter" idx="12"/>
          </p:nvPr>
        </p:nvSpPr>
        <p:spPr>
          <a:xfrm>
            <a:off x="0" y="6492875"/>
            <a:ext cx="2743200" cy="365125"/>
          </a:xfrm>
        </p:spPr>
        <p:txBody>
          <a:bodyPr/>
          <a:lstStyle>
            <a:lvl1pPr algn="l">
              <a:defRPr/>
            </a:lvl1pPr>
          </a:lstStyle>
          <a:p>
            <a:fld id="{B6CADAAC-02B8-4D1A-A7FE-45971F5C1351}" type="slidenum">
              <a:rPr lang="en-US" smtClean="0"/>
              <a:pPr/>
              <a:t>‹#›</a:t>
            </a:fld>
            <a:endParaRPr lang="en-US"/>
          </a:p>
        </p:txBody>
      </p:sp>
    </p:spTree>
    <p:extLst>
      <p:ext uri="{BB962C8B-B14F-4D97-AF65-F5344CB8AC3E}">
        <p14:creationId xmlns:p14="http://schemas.microsoft.com/office/powerpoint/2010/main" val="54814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7C3A4-FCED-4E26-A870-E6484327B58E}"/>
              </a:ext>
            </a:extLst>
          </p:cNvPr>
          <p:cNvSpPr>
            <a:spLocks noGrp="1"/>
          </p:cNvSpPr>
          <p:nvPr>
            <p:ph type="title" hasCustomPrompt="1"/>
          </p:nvPr>
        </p:nvSpPr>
        <p:spPr>
          <a:xfrm>
            <a:off x="839788" y="457200"/>
            <a:ext cx="3932237" cy="1600200"/>
          </a:xfrm>
        </p:spPr>
        <p:txBody>
          <a:bodyPr anchor="b"/>
          <a:lstStyle>
            <a:lvl1pPr>
              <a:defRPr sz="3200">
                <a:solidFill>
                  <a:schemeClr val="accent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5CE40C27-A959-4895-B3EC-2E411275ADC5}"/>
              </a:ext>
            </a:extLst>
          </p:cNvPr>
          <p:cNvSpPr>
            <a:spLocks noGrp="1"/>
          </p:cNvSpPr>
          <p:nvPr>
            <p:ph type="pic" idx="1"/>
          </p:nvPr>
        </p:nvSpPr>
        <p:spPr>
          <a:xfrm>
            <a:off x="5180012" y="63146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6F45C2-00C6-4A5E-A224-E185A862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F4C2266-440C-49A0-A64F-B6E084D3C3D8}"/>
              </a:ext>
            </a:extLst>
          </p:cNvPr>
          <p:cNvSpPr>
            <a:spLocks noGrp="1"/>
          </p:cNvSpPr>
          <p:nvPr>
            <p:ph type="sldNum" sz="quarter" idx="12"/>
          </p:nvPr>
        </p:nvSpPr>
        <p:spPr>
          <a:xfrm>
            <a:off x="0" y="6492875"/>
            <a:ext cx="2743200" cy="365125"/>
          </a:xfrm>
        </p:spPr>
        <p:txBody>
          <a:bodyPr/>
          <a:lstStyle>
            <a:lvl1pPr algn="l">
              <a:defRPr/>
            </a:lvl1pPr>
          </a:lstStyle>
          <a:p>
            <a:fld id="{B6CADAAC-02B8-4D1A-A7FE-45971F5C1351}" type="slidenum">
              <a:rPr lang="en-US" smtClean="0"/>
              <a:pPr/>
              <a:t>‹#›</a:t>
            </a:fld>
            <a:endParaRPr lang="en-US"/>
          </a:p>
        </p:txBody>
      </p:sp>
    </p:spTree>
    <p:extLst>
      <p:ext uri="{BB962C8B-B14F-4D97-AF65-F5344CB8AC3E}">
        <p14:creationId xmlns:p14="http://schemas.microsoft.com/office/powerpoint/2010/main" val="1462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C07B06-BE6A-4EF1-BDE2-263B6C3A5D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419730-286C-455B-AE05-6612C61839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32816F-CAEE-4A69-9311-2DEAB3BBC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5A0A68-B9A3-4D1E-8EDF-DFF3BA56FAF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CADAAC-02B8-4D1A-A7FE-45971F5C1351}" type="slidenum">
              <a:rPr lang="en-US" smtClean="0"/>
              <a:pPr/>
              <a:t>‹#›</a:t>
            </a:fld>
            <a:endParaRPr lang="en-US"/>
          </a:p>
        </p:txBody>
      </p:sp>
      <p:pic>
        <p:nvPicPr>
          <p:cNvPr id="7" name="Picture 6">
            <a:extLst>
              <a:ext uri="{FF2B5EF4-FFF2-40B4-BE49-F238E27FC236}">
                <a16:creationId xmlns:a16="http://schemas.microsoft.com/office/drawing/2014/main" id="{CD9C11FB-B490-63F5-EABD-F8D62AAE7E48}"/>
              </a:ext>
            </a:extLst>
          </p:cNvPr>
          <p:cNvPicPr>
            <a:picLocks noChangeAspect="1"/>
          </p:cNvPicPr>
          <p:nvPr userDrawn="1"/>
        </p:nvPicPr>
        <p:blipFill>
          <a:blip r:embed="rId14">
            <a:clrChange>
              <a:clrFrom>
                <a:srgbClr val="E5F1F9"/>
              </a:clrFrom>
              <a:clrTo>
                <a:srgbClr val="E5F1F9">
                  <a:alpha val="0"/>
                </a:srgbClr>
              </a:clrTo>
            </a:clrChange>
          </a:blip>
          <a:stretch>
            <a:fillRect/>
          </a:stretch>
        </p:blipFill>
        <p:spPr>
          <a:xfrm>
            <a:off x="9251554" y="5760913"/>
            <a:ext cx="2838846" cy="895475"/>
          </a:xfrm>
          <a:prstGeom prst="rect">
            <a:avLst/>
          </a:prstGeom>
        </p:spPr>
      </p:pic>
    </p:spTree>
    <p:extLst>
      <p:ext uri="{BB962C8B-B14F-4D97-AF65-F5344CB8AC3E}">
        <p14:creationId xmlns:p14="http://schemas.microsoft.com/office/powerpoint/2010/main" val="1514367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E_E1D2C18B.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1E_63E6B1BF.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6.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2095-2ED3-46D9-86D9-68C89C2F5B22}"/>
              </a:ext>
            </a:extLst>
          </p:cNvPr>
          <p:cNvSpPr>
            <a:spLocks noGrp="1"/>
          </p:cNvSpPr>
          <p:nvPr>
            <p:ph type="ctrTitle"/>
          </p:nvPr>
        </p:nvSpPr>
        <p:spPr/>
        <p:txBody>
          <a:bodyPr/>
          <a:lstStyle/>
          <a:p>
            <a:r>
              <a:rPr lang="en-US" b="0" dirty="0">
                <a:latin typeface="Segoe UI Black"/>
                <a:ea typeface="Segoe UI Black"/>
                <a:cs typeface="Arial"/>
              </a:rPr>
              <a:t>2025-2026 Tacoma Police Department Proposed Budget</a:t>
            </a:r>
          </a:p>
        </p:txBody>
      </p:sp>
      <p:sp>
        <p:nvSpPr>
          <p:cNvPr id="3" name="Subtitle 2">
            <a:extLst>
              <a:ext uri="{FF2B5EF4-FFF2-40B4-BE49-F238E27FC236}">
                <a16:creationId xmlns:a16="http://schemas.microsoft.com/office/drawing/2014/main" id="{17F30A34-99E8-4059-8B77-4F603974C6CB}"/>
              </a:ext>
            </a:extLst>
          </p:cNvPr>
          <p:cNvSpPr>
            <a:spLocks noGrp="1"/>
          </p:cNvSpPr>
          <p:nvPr>
            <p:ph type="subTitle" idx="1"/>
          </p:nvPr>
        </p:nvSpPr>
        <p:spPr/>
        <p:txBody>
          <a:bodyPr vert="horz" lIns="91440" tIns="45720" rIns="91440" bIns="45720" rtlCol="0" anchor="t">
            <a:normAutofit/>
          </a:bodyPr>
          <a:lstStyle/>
          <a:p>
            <a:r>
              <a:rPr lang="en-US" b="1" dirty="0">
                <a:latin typeface="Segoe UI Black"/>
                <a:ea typeface="Segoe UI Black"/>
              </a:rPr>
              <a:t>October </a:t>
            </a:r>
            <a:r>
              <a:rPr lang="en-US" dirty="0">
                <a:latin typeface="Segoe UI Black"/>
                <a:ea typeface="Segoe UI Black"/>
              </a:rPr>
              <a:t>2024</a:t>
            </a:r>
          </a:p>
        </p:txBody>
      </p:sp>
    </p:spTree>
    <p:extLst>
      <p:ext uri="{BB962C8B-B14F-4D97-AF65-F5344CB8AC3E}">
        <p14:creationId xmlns:p14="http://schemas.microsoft.com/office/powerpoint/2010/main" val="150522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03920-E42A-457C-B9C6-7AAFDEBA8BFD}"/>
              </a:ext>
            </a:extLst>
          </p:cNvPr>
          <p:cNvSpPr>
            <a:spLocks noGrp="1"/>
          </p:cNvSpPr>
          <p:nvPr>
            <p:ph type="title"/>
          </p:nvPr>
        </p:nvSpPr>
        <p:spPr>
          <a:xfrm>
            <a:off x="839788" y="365125"/>
            <a:ext cx="11175428" cy="1325563"/>
          </a:xfrm>
        </p:spPr>
        <p:txBody>
          <a:bodyPr/>
          <a:lstStyle/>
          <a:p>
            <a:r>
              <a:rPr lang="en-US" dirty="0"/>
              <a:t>2025-2026 Expenses by Priority ($4.7B) </a:t>
            </a:r>
          </a:p>
        </p:txBody>
      </p:sp>
      <p:sp>
        <p:nvSpPr>
          <p:cNvPr id="8" name="Slide Number Placeholder 2">
            <a:extLst>
              <a:ext uri="{FF2B5EF4-FFF2-40B4-BE49-F238E27FC236}">
                <a16:creationId xmlns:a16="http://schemas.microsoft.com/office/drawing/2014/main" id="{E7B8DFDF-01A3-45BC-8A96-F329DC875403}"/>
              </a:ext>
            </a:extLst>
          </p:cNvPr>
          <p:cNvSpPr txBox="1">
            <a:spLocks/>
          </p:cNvSpPr>
          <p:nvPr/>
        </p:nvSpPr>
        <p:spPr>
          <a:xfrm>
            <a:off x="1524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CADAAC-02B8-4D1A-A7FE-45971F5C1351}" type="slidenum">
              <a:rPr lang="en-US" sz="1800" smtClean="0">
                <a:solidFill>
                  <a:schemeClr val="tx1"/>
                </a:solidFill>
                <a:latin typeface="Segoe UI Semibold" panose="020B0702040204020203" pitchFamily="34" charset="0"/>
                <a:cs typeface="Segoe UI Semibold" panose="020B0702040204020203" pitchFamily="34" charset="0"/>
              </a:rPr>
              <a:pPr algn="l"/>
              <a:t>10</a:t>
            </a:fld>
            <a:endParaRPr lang="en-US" sz="1800">
              <a:solidFill>
                <a:schemeClr val="tx1"/>
              </a:solidFill>
              <a:latin typeface="Segoe UI Semibold" panose="020B0702040204020203" pitchFamily="34" charset="0"/>
              <a:cs typeface="Segoe UI Semibold" panose="020B0702040204020203" pitchFamily="34" charset="0"/>
            </a:endParaRPr>
          </a:p>
        </p:txBody>
      </p:sp>
      <p:graphicFrame>
        <p:nvGraphicFramePr>
          <p:cNvPr id="6" name="Chart 5">
            <a:extLst>
              <a:ext uri="{FF2B5EF4-FFF2-40B4-BE49-F238E27FC236}">
                <a16:creationId xmlns:a16="http://schemas.microsoft.com/office/drawing/2014/main" id="{AE8C65E4-F08E-36A6-3EEE-F67462F8BDAC}"/>
              </a:ext>
            </a:extLst>
          </p:cNvPr>
          <p:cNvGraphicFramePr>
            <a:graphicFrameLocks/>
          </p:cNvGraphicFramePr>
          <p:nvPr/>
        </p:nvGraphicFramePr>
        <p:xfrm>
          <a:off x="566177" y="1690689"/>
          <a:ext cx="11059646" cy="386960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F887451-7261-2587-2285-F7345076A65F}"/>
              </a:ext>
            </a:extLst>
          </p:cNvPr>
          <p:cNvSpPr txBox="1"/>
          <p:nvPr/>
        </p:nvSpPr>
        <p:spPr>
          <a:xfrm>
            <a:off x="839788" y="5846124"/>
            <a:ext cx="4495800" cy="369332"/>
          </a:xfrm>
          <a:prstGeom prst="rect">
            <a:avLst/>
          </a:prstGeom>
          <a:noFill/>
        </p:spPr>
        <p:txBody>
          <a:bodyPr wrap="square" rtlCol="0">
            <a:spAutoFit/>
          </a:bodyPr>
          <a:lstStyle/>
          <a:p>
            <a:r>
              <a:rPr lang="en-US"/>
              <a:t>*TPU does not organize programs by priority </a:t>
            </a:r>
          </a:p>
        </p:txBody>
      </p:sp>
    </p:spTree>
    <p:extLst>
      <p:ext uri="{BB962C8B-B14F-4D97-AF65-F5344CB8AC3E}">
        <p14:creationId xmlns:p14="http://schemas.microsoft.com/office/powerpoint/2010/main" val="2613202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365125"/>
            <a:ext cx="10979727" cy="1325563"/>
          </a:xfrm>
        </p:spPr>
        <p:txBody>
          <a:bodyPr/>
          <a:lstStyle/>
          <a:p>
            <a:r>
              <a:rPr lang="en-US"/>
              <a:t>Council Priorities</a:t>
            </a:r>
          </a:p>
        </p:txBody>
      </p:sp>
      <p:sp>
        <p:nvSpPr>
          <p:cNvPr id="47" name="Rectangle 46">
            <a:extLst>
              <a:ext uri="{FF2B5EF4-FFF2-40B4-BE49-F238E27FC236}">
                <a16:creationId xmlns:a16="http://schemas.microsoft.com/office/drawing/2014/main" id="{6FFA3DD3-8C27-4D04-8E47-8A484EB92A89}"/>
              </a:ext>
            </a:extLst>
          </p:cNvPr>
          <p:cNvSpPr/>
          <p:nvPr/>
        </p:nvSpPr>
        <p:spPr>
          <a:xfrm>
            <a:off x="2537927" y="1983382"/>
            <a:ext cx="5952930" cy="53665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Equity, Anti-Racism, Belief and Trust</a:t>
            </a:r>
          </a:p>
        </p:txBody>
      </p:sp>
      <p:sp>
        <p:nvSpPr>
          <p:cNvPr id="48" name="Arrow: Down 47">
            <a:extLst>
              <a:ext uri="{FF2B5EF4-FFF2-40B4-BE49-F238E27FC236}">
                <a16:creationId xmlns:a16="http://schemas.microsoft.com/office/drawing/2014/main" id="{394594C3-E533-4181-A0A2-7C3EB61093D7}"/>
              </a:ext>
            </a:extLst>
          </p:cNvPr>
          <p:cNvSpPr/>
          <p:nvPr/>
        </p:nvSpPr>
        <p:spPr>
          <a:xfrm>
            <a:off x="3069772" y="2439550"/>
            <a:ext cx="337457" cy="2763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6DAA4169-C94D-4C67-BCFB-70EEF46CC165}"/>
              </a:ext>
            </a:extLst>
          </p:cNvPr>
          <p:cNvSpPr/>
          <p:nvPr/>
        </p:nvSpPr>
        <p:spPr>
          <a:xfrm>
            <a:off x="7430608" y="2453787"/>
            <a:ext cx="337457" cy="276325"/>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2">
            <a:extLst>
              <a:ext uri="{FF2B5EF4-FFF2-40B4-BE49-F238E27FC236}">
                <a16:creationId xmlns:a16="http://schemas.microsoft.com/office/drawing/2014/main" id="{8F375373-ACAA-488C-8777-0F4E9BAAFE7D}"/>
              </a:ext>
            </a:extLst>
          </p:cNvPr>
          <p:cNvSpPr txBox="1">
            <a:spLocks/>
          </p:cNvSpPr>
          <p:nvPr/>
        </p:nvSpPr>
        <p:spPr>
          <a:xfrm>
            <a:off x="1524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CADAAC-02B8-4D1A-A7FE-45971F5C1351}" type="slidenum">
              <a:rPr lang="en-US" sz="1800" smtClean="0">
                <a:solidFill>
                  <a:schemeClr val="tx1"/>
                </a:solidFill>
                <a:latin typeface="Segoe UI Semibold" panose="020B0702040204020203" pitchFamily="34" charset="0"/>
                <a:cs typeface="Segoe UI Semibold" panose="020B0702040204020203" pitchFamily="34" charset="0"/>
              </a:rPr>
              <a:pPr algn="l"/>
              <a:t>11</a:t>
            </a:fld>
            <a:endParaRPr lang="en-US" sz="1800">
              <a:solidFill>
                <a:schemeClr val="tx1"/>
              </a:solidFill>
              <a:latin typeface="Segoe UI Semibold" panose="020B0702040204020203" pitchFamily="34" charset="0"/>
              <a:cs typeface="Segoe UI Semibold" panose="020B0702040204020203" pitchFamily="34" charset="0"/>
            </a:endParaRPr>
          </a:p>
        </p:txBody>
      </p:sp>
      <p:sp>
        <p:nvSpPr>
          <p:cNvPr id="8" name="Rectangle: Diagonal Corners Rounded 7">
            <a:extLst>
              <a:ext uri="{FF2B5EF4-FFF2-40B4-BE49-F238E27FC236}">
                <a16:creationId xmlns:a16="http://schemas.microsoft.com/office/drawing/2014/main" id="{460C70BD-661F-F7AE-E3C1-0A2C1DE8BB90}"/>
              </a:ext>
            </a:extLst>
          </p:cNvPr>
          <p:cNvSpPr/>
          <p:nvPr/>
        </p:nvSpPr>
        <p:spPr>
          <a:xfrm>
            <a:off x="2950192" y="3804726"/>
            <a:ext cx="2474353" cy="734479"/>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Community Safety</a:t>
            </a:r>
          </a:p>
        </p:txBody>
      </p:sp>
      <p:sp>
        <p:nvSpPr>
          <p:cNvPr id="10" name="Rectangle: Diagonal Corners Rounded 9">
            <a:extLst>
              <a:ext uri="{FF2B5EF4-FFF2-40B4-BE49-F238E27FC236}">
                <a16:creationId xmlns:a16="http://schemas.microsoft.com/office/drawing/2014/main" id="{2C57A760-36D1-62FD-73BD-D938335F9F60}"/>
              </a:ext>
            </a:extLst>
          </p:cNvPr>
          <p:cNvSpPr/>
          <p:nvPr/>
        </p:nvSpPr>
        <p:spPr>
          <a:xfrm>
            <a:off x="2923880" y="2947062"/>
            <a:ext cx="2474353" cy="734479"/>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Access</a:t>
            </a:r>
          </a:p>
        </p:txBody>
      </p:sp>
      <p:sp>
        <p:nvSpPr>
          <p:cNvPr id="11" name="Rectangle: Diagonal Corners Rounded 10">
            <a:extLst>
              <a:ext uri="{FF2B5EF4-FFF2-40B4-BE49-F238E27FC236}">
                <a16:creationId xmlns:a16="http://schemas.microsoft.com/office/drawing/2014/main" id="{DCD5838D-4848-332A-4DC5-A0AF51D134AE}"/>
              </a:ext>
            </a:extLst>
          </p:cNvPr>
          <p:cNvSpPr/>
          <p:nvPr/>
        </p:nvSpPr>
        <p:spPr>
          <a:xfrm>
            <a:off x="5639981" y="4690094"/>
            <a:ext cx="2474353" cy="734479"/>
          </a:xfrm>
          <a:prstGeom prst="round2Diag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Housing and Homelessness</a:t>
            </a:r>
          </a:p>
        </p:txBody>
      </p:sp>
      <p:sp>
        <p:nvSpPr>
          <p:cNvPr id="12" name="Rectangle: Diagonal Corners Rounded 11">
            <a:extLst>
              <a:ext uri="{FF2B5EF4-FFF2-40B4-BE49-F238E27FC236}">
                <a16:creationId xmlns:a16="http://schemas.microsoft.com/office/drawing/2014/main" id="{CE96B5B1-7AA5-41D9-C59C-1AB049A47A5A}"/>
              </a:ext>
            </a:extLst>
          </p:cNvPr>
          <p:cNvSpPr/>
          <p:nvPr/>
        </p:nvSpPr>
        <p:spPr>
          <a:xfrm>
            <a:off x="5647197" y="2913729"/>
            <a:ext cx="2474353" cy="734479"/>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Livable Wage Jobs</a:t>
            </a:r>
          </a:p>
        </p:txBody>
      </p:sp>
      <p:sp>
        <p:nvSpPr>
          <p:cNvPr id="13" name="Rectangle: Diagonal Corners Rounded 12">
            <a:extLst>
              <a:ext uri="{FF2B5EF4-FFF2-40B4-BE49-F238E27FC236}">
                <a16:creationId xmlns:a16="http://schemas.microsoft.com/office/drawing/2014/main" id="{59062FE0-A6A4-98A9-56D6-2DC0591BAB48}"/>
              </a:ext>
            </a:extLst>
          </p:cNvPr>
          <p:cNvSpPr/>
          <p:nvPr/>
        </p:nvSpPr>
        <p:spPr>
          <a:xfrm>
            <a:off x="5639982" y="3804726"/>
            <a:ext cx="2474353" cy="734479"/>
          </a:xfrm>
          <a:prstGeom prst="round2Diag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Human and Environmental Health</a:t>
            </a:r>
          </a:p>
        </p:txBody>
      </p:sp>
      <p:sp>
        <p:nvSpPr>
          <p:cNvPr id="14" name="Rectangle: Diagonal Corners Rounded 13">
            <a:extLst>
              <a:ext uri="{FF2B5EF4-FFF2-40B4-BE49-F238E27FC236}">
                <a16:creationId xmlns:a16="http://schemas.microsoft.com/office/drawing/2014/main" id="{8C76148E-C9C7-F743-37F4-570D04AE4ADD}"/>
              </a:ext>
            </a:extLst>
          </p:cNvPr>
          <p:cNvSpPr/>
          <p:nvPr/>
        </p:nvSpPr>
        <p:spPr>
          <a:xfrm>
            <a:off x="2950192" y="4690095"/>
            <a:ext cx="2474353" cy="734479"/>
          </a:xfrm>
          <a:prstGeom prst="round2Diag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Operational Effectiveness and Culture</a:t>
            </a:r>
          </a:p>
        </p:txBody>
      </p:sp>
    </p:spTree>
    <p:extLst>
      <p:ext uri="{BB962C8B-B14F-4D97-AF65-F5344CB8AC3E}">
        <p14:creationId xmlns:p14="http://schemas.microsoft.com/office/powerpoint/2010/main" val="3788685707"/>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Arrow: Pentagon 26">
            <a:extLst>
              <a:ext uri="{FF2B5EF4-FFF2-40B4-BE49-F238E27FC236}">
                <a16:creationId xmlns:a16="http://schemas.microsoft.com/office/drawing/2014/main" id="{D7165957-BA4A-E937-301B-C8F973DAABE4}"/>
              </a:ext>
            </a:extLst>
          </p:cNvPr>
          <p:cNvSpPr/>
          <p:nvPr/>
        </p:nvSpPr>
        <p:spPr>
          <a:xfrm>
            <a:off x="2584725" y="2147352"/>
            <a:ext cx="9093477" cy="400111"/>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Pentagon 27">
            <a:extLst>
              <a:ext uri="{FF2B5EF4-FFF2-40B4-BE49-F238E27FC236}">
                <a16:creationId xmlns:a16="http://schemas.microsoft.com/office/drawing/2014/main" id="{95CE63C4-FDCC-6DA2-FECD-C51AFCE4DE9B}"/>
              </a:ext>
            </a:extLst>
          </p:cNvPr>
          <p:cNvSpPr/>
          <p:nvPr/>
        </p:nvSpPr>
        <p:spPr>
          <a:xfrm rot="10800000">
            <a:off x="680386" y="2145989"/>
            <a:ext cx="9093477" cy="400111"/>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9C224A-9D52-4680-9D38-B37C00F3F0DE}"/>
              </a:ext>
            </a:extLst>
          </p:cNvPr>
          <p:cNvSpPr>
            <a:spLocks noGrp="1"/>
          </p:cNvSpPr>
          <p:nvPr>
            <p:ph type="title"/>
          </p:nvPr>
        </p:nvSpPr>
        <p:spPr/>
        <p:txBody>
          <a:bodyPr/>
          <a:lstStyle/>
          <a:p>
            <a:r>
              <a:rPr lang="en-US">
                <a:ea typeface="Segoe UI Black"/>
              </a:rPr>
              <a:t>Budgeting Process</a:t>
            </a:r>
            <a:endParaRPr lang="en-US"/>
          </a:p>
        </p:txBody>
      </p:sp>
      <p:sp>
        <p:nvSpPr>
          <p:cNvPr id="6" name="Oval 5">
            <a:extLst>
              <a:ext uri="{FF2B5EF4-FFF2-40B4-BE49-F238E27FC236}">
                <a16:creationId xmlns:a16="http://schemas.microsoft.com/office/drawing/2014/main" id="{F291B20F-E5F5-F35D-F71F-2215D83C269B}"/>
              </a:ext>
            </a:extLst>
          </p:cNvPr>
          <p:cNvSpPr/>
          <p:nvPr/>
        </p:nvSpPr>
        <p:spPr>
          <a:xfrm>
            <a:off x="2901767" y="2800952"/>
            <a:ext cx="1360561" cy="1304870"/>
          </a:xfrm>
          <a:prstGeom prst="ellipse">
            <a:avLst/>
          </a:prstGeom>
          <a:solidFill>
            <a:srgbClr val="4A82D3">
              <a:alpha val="7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0" algn="ctr" rtl="0"/>
            <a:r>
              <a:rPr lang="en-US" sz="1100" b="1">
                <a:latin typeface="Segoe UI"/>
                <a:cs typeface="Segoe UI"/>
              </a:rPr>
              <a:t>Financial Sustainability</a:t>
            </a:r>
            <a:endParaRPr lang="en-US" sz="1100"/>
          </a:p>
        </p:txBody>
      </p:sp>
      <p:sp>
        <p:nvSpPr>
          <p:cNvPr id="7" name="Oval 6">
            <a:extLst>
              <a:ext uri="{FF2B5EF4-FFF2-40B4-BE49-F238E27FC236}">
                <a16:creationId xmlns:a16="http://schemas.microsoft.com/office/drawing/2014/main" id="{DAF64482-0721-8BE8-DFDF-6B40DFC093CC}"/>
              </a:ext>
            </a:extLst>
          </p:cNvPr>
          <p:cNvSpPr/>
          <p:nvPr/>
        </p:nvSpPr>
        <p:spPr>
          <a:xfrm>
            <a:off x="3454315" y="3804687"/>
            <a:ext cx="1360561" cy="1304870"/>
          </a:xfrm>
          <a:prstGeom prst="ellipse">
            <a:avLst/>
          </a:prstGeom>
          <a:solidFill>
            <a:srgbClr val="4A82D3">
              <a:alpha val="6117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0" algn="ctr" rtl="0"/>
            <a:r>
              <a:rPr lang="en-US" sz="1100" b="1">
                <a:latin typeface="Segoe UI"/>
                <a:cs typeface="Segoe UI"/>
              </a:rPr>
              <a:t>Operational Capacity </a:t>
            </a:r>
            <a:endParaRPr lang="en-US" sz="1100"/>
          </a:p>
        </p:txBody>
      </p:sp>
      <p:sp>
        <p:nvSpPr>
          <p:cNvPr id="10" name="Oval 9">
            <a:extLst>
              <a:ext uri="{FF2B5EF4-FFF2-40B4-BE49-F238E27FC236}">
                <a16:creationId xmlns:a16="http://schemas.microsoft.com/office/drawing/2014/main" id="{CE0D6BBB-0A53-882A-3769-4DEC6EDB3B54}"/>
              </a:ext>
            </a:extLst>
          </p:cNvPr>
          <p:cNvSpPr/>
          <p:nvPr/>
        </p:nvSpPr>
        <p:spPr>
          <a:xfrm>
            <a:off x="2274355" y="3742679"/>
            <a:ext cx="1360561" cy="1353196"/>
          </a:xfrm>
          <a:prstGeom prst="ellipse">
            <a:avLst/>
          </a:prstGeom>
          <a:solidFill>
            <a:srgbClr val="4A82D3">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0" algn="ctr" rtl="0"/>
            <a:r>
              <a:rPr lang="en-US" sz="1100" b="1">
                <a:latin typeface="Segoe UI"/>
                <a:cs typeface="Segoe UI"/>
              </a:rPr>
              <a:t>Strategic Priorities </a:t>
            </a:r>
            <a:endParaRPr lang="en-US" sz="1100"/>
          </a:p>
        </p:txBody>
      </p:sp>
      <p:sp>
        <p:nvSpPr>
          <p:cNvPr id="17" name="Arrow: Right 16">
            <a:extLst>
              <a:ext uri="{FF2B5EF4-FFF2-40B4-BE49-F238E27FC236}">
                <a16:creationId xmlns:a16="http://schemas.microsoft.com/office/drawing/2014/main" id="{DCFF377E-D6DD-23E3-E01A-FE1B6407BBE2}"/>
              </a:ext>
            </a:extLst>
          </p:cNvPr>
          <p:cNvSpPr/>
          <p:nvPr/>
        </p:nvSpPr>
        <p:spPr>
          <a:xfrm>
            <a:off x="4571494" y="3363417"/>
            <a:ext cx="343965" cy="463128"/>
          </a:xfrm>
          <a:prstGeom prst="rightArrow">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24BCB685-23F5-1361-0DA5-EBC25EB3B243}"/>
              </a:ext>
            </a:extLst>
          </p:cNvPr>
          <p:cNvSpPr/>
          <p:nvPr/>
        </p:nvSpPr>
        <p:spPr>
          <a:xfrm>
            <a:off x="2295976" y="3363418"/>
            <a:ext cx="343965" cy="463128"/>
          </a:xfrm>
          <a:prstGeom prst="rightArrow">
            <a:avLst/>
          </a:prstGeom>
          <a:solidFill>
            <a:schemeClr val="accent1">
              <a:lumMod val="40000"/>
              <a:lumOff val="60000"/>
              <a:alpha val="6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0662C35-1BB2-A477-5C1D-7DF5B9887620}"/>
              </a:ext>
            </a:extLst>
          </p:cNvPr>
          <p:cNvSpPr/>
          <p:nvPr/>
        </p:nvSpPr>
        <p:spPr>
          <a:xfrm>
            <a:off x="7064255" y="3341559"/>
            <a:ext cx="343965" cy="46312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841FDF-E819-BDB5-18C7-81BCAFBEDF7E}"/>
              </a:ext>
            </a:extLst>
          </p:cNvPr>
          <p:cNvSpPr txBox="1">
            <a:spLocks/>
          </p:cNvSpPr>
          <p:nvPr/>
        </p:nvSpPr>
        <p:spPr>
          <a:xfrm>
            <a:off x="5795941" y="4815461"/>
            <a:ext cx="3640968" cy="233273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200">
              <a:latin typeface="Segoe UI" panose="020B0502040204020203" pitchFamily="34" charset="0"/>
              <a:cs typeface="Segoe UI" panose="020B0502040204020203" pitchFamily="34" charset="0"/>
            </a:endParaRPr>
          </a:p>
        </p:txBody>
      </p:sp>
      <p:sp>
        <p:nvSpPr>
          <p:cNvPr id="5" name="Slide Number Placeholder 5">
            <a:extLst>
              <a:ext uri="{FF2B5EF4-FFF2-40B4-BE49-F238E27FC236}">
                <a16:creationId xmlns:a16="http://schemas.microsoft.com/office/drawing/2014/main" id="{8EBCFC29-2BA9-70D2-5CCA-66339CB9D621}"/>
              </a:ext>
            </a:extLst>
          </p:cNvPr>
          <p:cNvSpPr>
            <a:spLocks noGrp="1"/>
          </p:cNvSpPr>
          <p:nvPr>
            <p:ph type="sldNum" sz="quarter" idx="12"/>
          </p:nvPr>
        </p:nvSpPr>
        <p:spPr>
          <a:xfrm>
            <a:off x="318829" y="6492875"/>
            <a:ext cx="2743200" cy="365125"/>
          </a:xfrm>
        </p:spPr>
        <p:txBody>
          <a:bodyPr/>
          <a:lstStyle>
            <a:lvl1pPr algn="r">
              <a:defRPr>
                <a:latin typeface="Calibri" panose="020F0502020204030204" pitchFamily="34" charset="0"/>
                <a:cs typeface="Calibri" panose="020F0502020204030204" pitchFamily="34" charset="0"/>
              </a:defRPr>
            </a:lvl1pPr>
          </a:lstStyle>
          <a:p>
            <a:pPr algn="l"/>
            <a:fld id="{B6CADAAC-02B8-4D1A-A7FE-45971F5C1351}" type="slidenum">
              <a:rPr lang="en-US" smtClean="0"/>
              <a:pPr algn="l"/>
              <a:t>12</a:t>
            </a:fld>
            <a:endParaRPr lang="en-US"/>
          </a:p>
        </p:txBody>
      </p:sp>
      <p:sp>
        <p:nvSpPr>
          <p:cNvPr id="23" name="Arrow: Right 22">
            <a:extLst>
              <a:ext uri="{FF2B5EF4-FFF2-40B4-BE49-F238E27FC236}">
                <a16:creationId xmlns:a16="http://schemas.microsoft.com/office/drawing/2014/main" id="{55AB3F7D-C7CC-2C9C-52DC-C93669EF8F77}"/>
              </a:ext>
            </a:extLst>
          </p:cNvPr>
          <p:cNvSpPr/>
          <p:nvPr/>
        </p:nvSpPr>
        <p:spPr>
          <a:xfrm>
            <a:off x="9611399" y="3355140"/>
            <a:ext cx="343965" cy="463128"/>
          </a:xfrm>
          <a:prstGeom prst="rightArrow">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437537F-D06D-1B49-D6C1-420101BB3B50}"/>
              </a:ext>
            </a:extLst>
          </p:cNvPr>
          <p:cNvSpPr txBox="1"/>
          <p:nvPr/>
        </p:nvSpPr>
        <p:spPr>
          <a:xfrm>
            <a:off x="10040690" y="5171361"/>
            <a:ext cx="1649106" cy="257591"/>
          </a:xfrm>
          <a:prstGeom prst="rect">
            <a:avLst/>
          </a:prstGeom>
          <a:noFill/>
        </p:spPr>
        <p:txBody>
          <a:bodyPr wrap="square" rtlCol="0">
            <a:spAutoFit/>
          </a:bodyPr>
          <a:lstStyle/>
          <a:p>
            <a:pPr algn="ctr"/>
            <a:endParaRPr lang="en-US" sz="1200"/>
          </a:p>
        </p:txBody>
      </p:sp>
      <p:sp>
        <p:nvSpPr>
          <p:cNvPr id="25" name="TextBox 24">
            <a:extLst>
              <a:ext uri="{FF2B5EF4-FFF2-40B4-BE49-F238E27FC236}">
                <a16:creationId xmlns:a16="http://schemas.microsoft.com/office/drawing/2014/main" id="{7DEF03E2-3392-204C-F13A-B01879B8EB6E}"/>
              </a:ext>
            </a:extLst>
          </p:cNvPr>
          <p:cNvSpPr txBox="1"/>
          <p:nvPr/>
        </p:nvSpPr>
        <p:spPr>
          <a:xfrm>
            <a:off x="2418137" y="2172192"/>
            <a:ext cx="7025640" cy="369332"/>
          </a:xfrm>
          <a:prstGeom prst="rect">
            <a:avLst/>
          </a:prstGeom>
          <a:noFill/>
        </p:spPr>
        <p:txBody>
          <a:bodyPr wrap="square" rtlCol="0">
            <a:spAutoFit/>
          </a:bodyPr>
          <a:lstStyle/>
          <a:p>
            <a:pPr algn="ctr"/>
            <a:r>
              <a:rPr lang="en-US" b="1">
                <a:solidFill>
                  <a:schemeClr val="bg1"/>
                </a:solidFill>
                <a:latin typeface="Segoe UI" panose="020B0502040204020203" pitchFamily="34" charset="0"/>
                <a:cs typeface="Segoe UI" panose="020B0502040204020203" pitchFamily="34" charset="0"/>
              </a:rPr>
              <a:t>Community Engagement and Feedback Throughout Process</a:t>
            </a:r>
          </a:p>
        </p:txBody>
      </p:sp>
      <p:sp>
        <p:nvSpPr>
          <p:cNvPr id="9" name="Oval 8">
            <a:extLst>
              <a:ext uri="{FF2B5EF4-FFF2-40B4-BE49-F238E27FC236}">
                <a16:creationId xmlns:a16="http://schemas.microsoft.com/office/drawing/2014/main" id="{FE40E734-B0B4-D3C0-30D3-71642A62197E}"/>
              </a:ext>
            </a:extLst>
          </p:cNvPr>
          <p:cNvSpPr/>
          <p:nvPr/>
        </p:nvSpPr>
        <p:spPr>
          <a:xfrm>
            <a:off x="5084557" y="2791781"/>
            <a:ext cx="1756217" cy="1774965"/>
          </a:xfrm>
          <a:prstGeom prst="ellipse">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Segoe UI" panose="020B0502040204020203" pitchFamily="34" charset="0"/>
                <a:cs typeface="Segoe UI" panose="020B0502040204020203" pitchFamily="34" charset="0"/>
              </a:rPr>
              <a:t>Proposed Changes to Baseline</a:t>
            </a:r>
          </a:p>
        </p:txBody>
      </p:sp>
      <p:sp>
        <p:nvSpPr>
          <p:cNvPr id="11" name="Oval 10">
            <a:extLst>
              <a:ext uri="{FF2B5EF4-FFF2-40B4-BE49-F238E27FC236}">
                <a16:creationId xmlns:a16="http://schemas.microsoft.com/office/drawing/2014/main" id="{350510CD-855D-4939-4E6B-BFA3F55028FB}"/>
              </a:ext>
            </a:extLst>
          </p:cNvPr>
          <p:cNvSpPr/>
          <p:nvPr/>
        </p:nvSpPr>
        <p:spPr>
          <a:xfrm>
            <a:off x="318829" y="2849008"/>
            <a:ext cx="1756217" cy="1774965"/>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2"/>
                </a:solidFill>
                <a:latin typeface="Segoe UI" panose="020B0502040204020203" pitchFamily="34" charset="0"/>
                <a:cs typeface="Segoe UI" panose="020B0502040204020203" pitchFamily="34" charset="0"/>
              </a:rPr>
              <a:t>Baseline-Service Level and Cost Review</a:t>
            </a:r>
          </a:p>
        </p:txBody>
      </p:sp>
      <p:sp>
        <p:nvSpPr>
          <p:cNvPr id="12" name="Oval 11">
            <a:extLst>
              <a:ext uri="{FF2B5EF4-FFF2-40B4-BE49-F238E27FC236}">
                <a16:creationId xmlns:a16="http://schemas.microsoft.com/office/drawing/2014/main" id="{6C61F3F4-90D4-5767-81C1-3ED2E9B84A18}"/>
              </a:ext>
            </a:extLst>
          </p:cNvPr>
          <p:cNvSpPr/>
          <p:nvPr/>
        </p:nvSpPr>
        <p:spPr>
          <a:xfrm>
            <a:off x="7631701" y="2791780"/>
            <a:ext cx="1756217" cy="177496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Segoe UI" panose="020B0502040204020203" pitchFamily="34" charset="0"/>
                <a:cs typeface="Segoe UI" panose="020B0502040204020203" pitchFamily="34" charset="0"/>
              </a:rPr>
              <a:t>Proposed Balanced Biennial Budget</a:t>
            </a:r>
          </a:p>
        </p:txBody>
      </p:sp>
      <p:sp>
        <p:nvSpPr>
          <p:cNvPr id="13" name="Oval 12">
            <a:extLst>
              <a:ext uri="{FF2B5EF4-FFF2-40B4-BE49-F238E27FC236}">
                <a16:creationId xmlns:a16="http://schemas.microsoft.com/office/drawing/2014/main" id="{DD95FA86-D92A-A442-ABCA-44758B09542C}"/>
              </a:ext>
            </a:extLst>
          </p:cNvPr>
          <p:cNvSpPr/>
          <p:nvPr/>
        </p:nvSpPr>
        <p:spPr>
          <a:xfrm>
            <a:off x="10178845" y="2791779"/>
            <a:ext cx="1756217" cy="1774965"/>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Segoe UI" panose="020B0502040204020203" pitchFamily="34" charset="0"/>
                <a:cs typeface="Segoe UI" panose="020B0502040204020203" pitchFamily="34" charset="0"/>
              </a:rPr>
              <a:t>City Council Review, Amend, and Adopt</a:t>
            </a:r>
          </a:p>
        </p:txBody>
      </p:sp>
    </p:spTree>
    <p:extLst>
      <p:ext uri="{BB962C8B-B14F-4D97-AF65-F5344CB8AC3E}">
        <p14:creationId xmlns:p14="http://schemas.microsoft.com/office/powerpoint/2010/main" val="4238019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A933236-A4E7-4F0B-8F3A-780A8B7C828C}"/>
              </a:ext>
            </a:extLst>
          </p:cNvPr>
          <p:cNvSpPr txBox="1">
            <a:spLocks/>
          </p:cNvSpPr>
          <p:nvPr/>
        </p:nvSpPr>
        <p:spPr>
          <a:xfrm>
            <a:off x="1524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CADAAC-02B8-4D1A-A7FE-45971F5C1351}" type="slidenum">
              <a:rPr lang="en-US" sz="1800" smtClean="0">
                <a:solidFill>
                  <a:schemeClr val="tx1"/>
                </a:solidFill>
                <a:latin typeface="Segoe UI Semibold" panose="020B0702040204020203" pitchFamily="34" charset="0"/>
                <a:cs typeface="Segoe UI Semibold" panose="020B0702040204020203" pitchFamily="34" charset="0"/>
              </a:rPr>
              <a:pPr algn="l"/>
              <a:t>13</a:t>
            </a:fld>
            <a:endParaRPr lang="en-US" sz="1800">
              <a:solidFill>
                <a:schemeClr val="tx1"/>
              </a:solidFill>
              <a:latin typeface="Segoe UI Semibold" panose="020B0702040204020203" pitchFamily="34" charset="0"/>
              <a:cs typeface="Segoe UI Semibold" panose="020B0702040204020203" pitchFamily="34" charset="0"/>
            </a:endParaRPr>
          </a:p>
        </p:txBody>
      </p:sp>
      <p:sp>
        <p:nvSpPr>
          <p:cNvPr id="2" name="Title 1"/>
          <p:cNvSpPr>
            <a:spLocks noGrp="1"/>
          </p:cNvSpPr>
          <p:nvPr>
            <p:ph type="title"/>
          </p:nvPr>
        </p:nvSpPr>
        <p:spPr>
          <a:xfrm>
            <a:off x="838199" y="365125"/>
            <a:ext cx="10659533" cy="1325563"/>
          </a:xfrm>
        </p:spPr>
        <p:txBody>
          <a:bodyPr/>
          <a:lstStyle/>
          <a:p>
            <a:r>
              <a:rPr lang="en-US" dirty="0"/>
              <a:t>2025-2026 Proposed General Fund Expenses by Priority ($641M)</a:t>
            </a:r>
          </a:p>
        </p:txBody>
      </p:sp>
      <p:graphicFrame>
        <p:nvGraphicFramePr>
          <p:cNvPr id="13" name="Chart 12">
            <a:extLst>
              <a:ext uri="{FF2B5EF4-FFF2-40B4-BE49-F238E27FC236}">
                <a16:creationId xmlns:a16="http://schemas.microsoft.com/office/drawing/2014/main" id="{F16C37A8-0AE4-8EE5-F5FA-E8BDF332EFC6}"/>
              </a:ext>
            </a:extLst>
          </p:cNvPr>
          <p:cNvGraphicFramePr>
            <a:graphicFrameLocks/>
          </p:cNvGraphicFramePr>
          <p:nvPr>
            <p:extLst>
              <p:ext uri="{D42A27DB-BD31-4B8C-83A1-F6EECF244321}">
                <p14:modId xmlns:p14="http://schemas.microsoft.com/office/powerpoint/2010/main" val="950510058"/>
              </p:ext>
            </p:extLst>
          </p:nvPr>
        </p:nvGraphicFramePr>
        <p:xfrm>
          <a:off x="603693" y="1988073"/>
          <a:ext cx="5943473" cy="4207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86B2F259-4A7B-A06D-D6C0-EA5E2CB05C28}"/>
              </a:ext>
            </a:extLst>
          </p:cNvPr>
          <p:cNvGraphicFramePr>
            <a:graphicFrameLocks/>
          </p:cNvGraphicFramePr>
          <p:nvPr>
            <p:extLst>
              <p:ext uri="{D42A27DB-BD31-4B8C-83A1-F6EECF244321}">
                <p14:modId xmlns:p14="http://schemas.microsoft.com/office/powerpoint/2010/main" val="1659354755"/>
              </p:ext>
            </p:extLst>
          </p:nvPr>
        </p:nvGraphicFramePr>
        <p:xfrm>
          <a:off x="0" y="1828800"/>
          <a:ext cx="10510463" cy="52757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8566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2025-2026 Proposed General Fund Revenues ($641M)</a:t>
            </a:r>
          </a:p>
        </p:txBody>
      </p:sp>
      <p:sp>
        <p:nvSpPr>
          <p:cNvPr id="9" name="Slide Number Placeholder 2">
            <a:extLst>
              <a:ext uri="{FF2B5EF4-FFF2-40B4-BE49-F238E27FC236}">
                <a16:creationId xmlns:a16="http://schemas.microsoft.com/office/drawing/2014/main" id="{67F5F001-D825-4FBD-A5FD-4A1098F8B407}"/>
              </a:ext>
            </a:extLst>
          </p:cNvPr>
          <p:cNvSpPr txBox="1">
            <a:spLocks/>
          </p:cNvSpPr>
          <p:nvPr/>
        </p:nvSpPr>
        <p:spPr>
          <a:xfrm>
            <a:off x="1524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CADAAC-02B8-4D1A-A7FE-45971F5C1351}" type="slidenum">
              <a:rPr lang="en-US" sz="1800" smtClean="0">
                <a:solidFill>
                  <a:schemeClr val="tx1"/>
                </a:solidFill>
                <a:latin typeface="Segoe UI Semibold" panose="020B0702040204020203" pitchFamily="34" charset="0"/>
                <a:cs typeface="Segoe UI Semibold" panose="020B0702040204020203" pitchFamily="34" charset="0"/>
              </a:rPr>
              <a:pPr algn="l"/>
              <a:t>14</a:t>
            </a:fld>
            <a:endParaRPr lang="en-US" sz="1800">
              <a:solidFill>
                <a:schemeClr val="tx1"/>
              </a:solidFill>
              <a:latin typeface="Segoe UI Semibold" panose="020B0702040204020203" pitchFamily="34" charset="0"/>
              <a:cs typeface="Segoe UI Semibold" panose="020B0702040204020203" pitchFamily="34" charset="0"/>
            </a:endParaRPr>
          </a:p>
        </p:txBody>
      </p:sp>
      <p:graphicFrame>
        <p:nvGraphicFramePr>
          <p:cNvPr id="4" name="Chart 3">
            <a:extLst>
              <a:ext uri="{FF2B5EF4-FFF2-40B4-BE49-F238E27FC236}">
                <a16:creationId xmlns:a16="http://schemas.microsoft.com/office/drawing/2014/main" id="{FA294E7C-3EA9-55B4-6B85-15FCC648345D}"/>
              </a:ext>
            </a:extLst>
          </p:cNvPr>
          <p:cNvGraphicFramePr>
            <a:graphicFrameLocks/>
          </p:cNvGraphicFramePr>
          <p:nvPr>
            <p:extLst>
              <p:ext uri="{D42A27DB-BD31-4B8C-83A1-F6EECF244321}">
                <p14:modId xmlns:p14="http://schemas.microsoft.com/office/powerpoint/2010/main" val="1085304445"/>
              </p:ext>
            </p:extLst>
          </p:nvPr>
        </p:nvGraphicFramePr>
        <p:xfrm>
          <a:off x="1130157" y="1690688"/>
          <a:ext cx="9528318" cy="50902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149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A933236-A4E7-4F0B-8F3A-780A8B7C828C}"/>
              </a:ext>
            </a:extLst>
          </p:cNvPr>
          <p:cNvSpPr txBox="1">
            <a:spLocks/>
          </p:cNvSpPr>
          <p:nvPr/>
        </p:nvSpPr>
        <p:spPr>
          <a:xfrm>
            <a:off x="1524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CADAAC-02B8-4D1A-A7FE-45971F5C1351}" type="slidenum">
              <a:rPr lang="en-US" sz="1800" smtClean="0">
                <a:solidFill>
                  <a:schemeClr val="tx1"/>
                </a:solidFill>
                <a:latin typeface="Segoe UI Semibold" panose="020B0702040204020203" pitchFamily="34" charset="0"/>
                <a:cs typeface="Segoe UI Semibold" panose="020B0702040204020203" pitchFamily="34" charset="0"/>
              </a:rPr>
              <a:pPr algn="l"/>
              <a:t>15</a:t>
            </a:fld>
            <a:endParaRPr lang="en-US" sz="1800">
              <a:solidFill>
                <a:schemeClr val="tx1"/>
              </a:solidFill>
              <a:latin typeface="Segoe UI Semibold" panose="020B0702040204020203" pitchFamily="34" charset="0"/>
              <a:cs typeface="Segoe UI Semibold" panose="020B0702040204020203" pitchFamily="34" charset="0"/>
            </a:endParaRPr>
          </a:p>
        </p:txBody>
      </p:sp>
      <p:sp>
        <p:nvSpPr>
          <p:cNvPr id="2" name="Title 1"/>
          <p:cNvSpPr>
            <a:spLocks noGrp="1"/>
          </p:cNvSpPr>
          <p:nvPr>
            <p:ph type="title"/>
          </p:nvPr>
        </p:nvSpPr>
        <p:spPr>
          <a:xfrm>
            <a:off x="838199" y="365125"/>
            <a:ext cx="10659533" cy="1325563"/>
          </a:xfrm>
        </p:spPr>
        <p:txBody>
          <a:bodyPr/>
          <a:lstStyle/>
          <a:p>
            <a:r>
              <a:rPr lang="en-US" dirty="0"/>
              <a:t>2025-2026 Proposed General Fund Expenses by Category ($641M)</a:t>
            </a:r>
          </a:p>
        </p:txBody>
      </p:sp>
      <p:graphicFrame>
        <p:nvGraphicFramePr>
          <p:cNvPr id="13" name="Chart 12">
            <a:extLst>
              <a:ext uri="{FF2B5EF4-FFF2-40B4-BE49-F238E27FC236}">
                <a16:creationId xmlns:a16="http://schemas.microsoft.com/office/drawing/2014/main" id="{F16C37A8-0AE4-8EE5-F5FA-E8BDF332EFC6}"/>
              </a:ext>
            </a:extLst>
          </p:cNvPr>
          <p:cNvGraphicFramePr>
            <a:graphicFrameLocks/>
          </p:cNvGraphicFramePr>
          <p:nvPr/>
        </p:nvGraphicFramePr>
        <p:xfrm>
          <a:off x="603693" y="1988073"/>
          <a:ext cx="5943473" cy="4207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2E001551-02C6-019A-7D0D-C35726CBF014}"/>
              </a:ext>
            </a:extLst>
          </p:cNvPr>
          <p:cNvGraphicFramePr>
            <a:graphicFrameLocks/>
          </p:cNvGraphicFramePr>
          <p:nvPr>
            <p:extLst>
              <p:ext uri="{D42A27DB-BD31-4B8C-83A1-F6EECF244321}">
                <p14:modId xmlns:p14="http://schemas.microsoft.com/office/powerpoint/2010/main" val="3112531591"/>
              </p:ext>
            </p:extLst>
          </p:nvPr>
        </p:nvGraphicFramePr>
        <p:xfrm>
          <a:off x="603693" y="1422972"/>
          <a:ext cx="10163623" cy="54350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5175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C4C7-0CB8-47C1-2E80-BCD97D5CD407}"/>
              </a:ext>
            </a:extLst>
          </p:cNvPr>
          <p:cNvSpPr>
            <a:spLocks noGrp="1"/>
          </p:cNvSpPr>
          <p:nvPr>
            <p:ph type="title"/>
          </p:nvPr>
        </p:nvSpPr>
        <p:spPr/>
        <p:txBody>
          <a:bodyPr/>
          <a:lstStyle/>
          <a:p>
            <a:r>
              <a:rPr lang="en-US"/>
              <a:t>General Fund Structural Gap in </a:t>
            </a:r>
            <a:br>
              <a:rPr lang="en-US"/>
            </a:br>
            <a:r>
              <a:rPr lang="en-US"/>
              <a:t>2025-2026</a:t>
            </a:r>
          </a:p>
        </p:txBody>
      </p:sp>
      <p:sp>
        <p:nvSpPr>
          <p:cNvPr id="4" name="Slide Number Placeholder 3">
            <a:extLst>
              <a:ext uri="{FF2B5EF4-FFF2-40B4-BE49-F238E27FC236}">
                <a16:creationId xmlns:a16="http://schemas.microsoft.com/office/drawing/2014/main" id="{008909FC-0FE4-89C0-3DC9-11ADD264A97D}"/>
              </a:ext>
            </a:extLst>
          </p:cNvPr>
          <p:cNvSpPr>
            <a:spLocks noGrp="1"/>
          </p:cNvSpPr>
          <p:nvPr>
            <p:ph type="sldNum" sz="quarter" idx="12"/>
          </p:nvPr>
        </p:nvSpPr>
        <p:spPr/>
        <p:txBody>
          <a:bodyPr/>
          <a:lstStyle/>
          <a:p>
            <a:pPr algn="l"/>
            <a:fld id="{B6CADAAC-02B8-4D1A-A7FE-45971F5C1351}" type="slidenum">
              <a:rPr lang="en-US" smtClean="0"/>
              <a:pPr algn="l"/>
              <a:t>16</a:t>
            </a:fld>
            <a:endParaRPr lang="en-US"/>
          </a:p>
        </p:txBody>
      </p:sp>
      <p:graphicFrame>
        <p:nvGraphicFramePr>
          <p:cNvPr id="7" name="Chart 6">
            <a:extLst>
              <a:ext uri="{FF2B5EF4-FFF2-40B4-BE49-F238E27FC236}">
                <a16:creationId xmlns:a16="http://schemas.microsoft.com/office/drawing/2014/main" id="{E63DC32C-9694-78D4-4620-2C280119A4EE}"/>
              </a:ext>
            </a:extLst>
          </p:cNvPr>
          <p:cNvGraphicFramePr/>
          <p:nvPr>
            <p:extLst>
              <p:ext uri="{D42A27DB-BD31-4B8C-83A1-F6EECF244321}">
                <p14:modId xmlns:p14="http://schemas.microsoft.com/office/powerpoint/2010/main" val="2991251643"/>
              </p:ext>
            </p:extLst>
          </p:nvPr>
        </p:nvGraphicFramePr>
        <p:xfrm>
          <a:off x="1508289" y="1583704"/>
          <a:ext cx="8133237" cy="458291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Rounded Corners 9">
            <a:extLst>
              <a:ext uri="{FF2B5EF4-FFF2-40B4-BE49-F238E27FC236}">
                <a16:creationId xmlns:a16="http://schemas.microsoft.com/office/drawing/2014/main" id="{C5FBD85D-8454-5556-8335-11050A790E40}"/>
              </a:ext>
            </a:extLst>
          </p:cNvPr>
          <p:cNvSpPr/>
          <p:nvPr/>
        </p:nvSpPr>
        <p:spPr>
          <a:xfrm>
            <a:off x="9478521" y="1415827"/>
            <a:ext cx="2038284" cy="12349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$8.9M Use of One-Time Fund Balance</a:t>
            </a:r>
          </a:p>
        </p:txBody>
      </p:sp>
      <p:sp>
        <p:nvSpPr>
          <p:cNvPr id="3" name="Rectangle 2">
            <a:extLst>
              <a:ext uri="{FF2B5EF4-FFF2-40B4-BE49-F238E27FC236}">
                <a16:creationId xmlns:a16="http://schemas.microsoft.com/office/drawing/2014/main" id="{E395C85B-B879-33BA-FA62-90EFC6907BE2}"/>
              </a:ext>
            </a:extLst>
          </p:cNvPr>
          <p:cNvSpPr/>
          <p:nvPr/>
        </p:nvSpPr>
        <p:spPr>
          <a:xfrm>
            <a:off x="6591301" y="2088356"/>
            <a:ext cx="776287" cy="228600"/>
          </a:xfrm>
          <a:prstGeom prst="rect">
            <a:avLst/>
          </a:prstGeom>
          <a:solidFill>
            <a:schemeClr val="tx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9782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2025-2026 Reserves</a:t>
            </a:r>
          </a:p>
        </p:txBody>
      </p:sp>
      <p:sp>
        <p:nvSpPr>
          <p:cNvPr id="6" name="Text Placeholder 5"/>
          <p:cNvSpPr>
            <a:spLocks noGrp="1"/>
          </p:cNvSpPr>
          <p:nvPr>
            <p:ph idx="1"/>
          </p:nvPr>
        </p:nvSpPr>
        <p:spPr>
          <a:xfrm>
            <a:off x="1655964" y="1622290"/>
            <a:ext cx="8880071" cy="3411394"/>
          </a:xfrm>
        </p:spPr>
        <p:txBody>
          <a:bodyPr>
            <a:normAutofit/>
          </a:bodyPr>
          <a:lstStyle/>
          <a:p>
            <a:pPr marL="0" indent="0" algn="ctr">
              <a:buNone/>
            </a:pPr>
            <a:r>
              <a:rPr lang="en-US"/>
              <a:t>Fully funds City Council Reserve Policy of 16.7% for the General Fund Reserve, 5% for Emergency Reserve, and 5% for Contingency Reserve</a:t>
            </a:r>
          </a:p>
        </p:txBody>
      </p:sp>
      <p:sp>
        <p:nvSpPr>
          <p:cNvPr id="5" name="Slide Number Placeholder 4">
            <a:extLst>
              <a:ext uri="{FF2B5EF4-FFF2-40B4-BE49-F238E27FC236}">
                <a16:creationId xmlns:a16="http://schemas.microsoft.com/office/drawing/2014/main" id="{F27454E6-8256-4BB3-A5CA-E7538C1A4E45}"/>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126" y="3125961"/>
            <a:ext cx="4747747" cy="3164888"/>
          </a:xfrm>
          <a:prstGeom prst="rect">
            <a:avLst/>
          </a:prstGeom>
        </p:spPr>
      </p:pic>
    </p:spTree>
    <p:extLst>
      <p:ext uri="{BB962C8B-B14F-4D97-AF65-F5344CB8AC3E}">
        <p14:creationId xmlns:p14="http://schemas.microsoft.com/office/powerpoint/2010/main" val="1527122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98201-D62F-41DD-95E5-80FEEAC5A259}"/>
              </a:ext>
            </a:extLst>
          </p:cNvPr>
          <p:cNvSpPr>
            <a:spLocks noGrp="1"/>
          </p:cNvSpPr>
          <p:nvPr>
            <p:ph type="title"/>
          </p:nvPr>
        </p:nvSpPr>
        <p:spPr/>
        <p:txBody>
          <a:bodyPr/>
          <a:lstStyle/>
          <a:p>
            <a:r>
              <a:rPr lang="en-US"/>
              <a:t>Economic Response</a:t>
            </a:r>
          </a:p>
        </p:txBody>
      </p:sp>
      <p:sp>
        <p:nvSpPr>
          <p:cNvPr id="3" name="Text Placeholder 2">
            <a:extLst>
              <a:ext uri="{FF2B5EF4-FFF2-40B4-BE49-F238E27FC236}">
                <a16:creationId xmlns:a16="http://schemas.microsoft.com/office/drawing/2014/main" id="{1F124024-FE12-4597-8530-8B1A750D02EA}"/>
              </a:ext>
            </a:extLst>
          </p:cNvPr>
          <p:cNvSpPr>
            <a:spLocks noGrp="1"/>
          </p:cNvSpPr>
          <p:nvPr>
            <p:ph type="body" idx="1"/>
          </p:nvPr>
        </p:nvSpPr>
        <p:spPr/>
        <p:txBody>
          <a:bodyPr anchor="t"/>
          <a:lstStyle/>
          <a:p>
            <a:r>
              <a:rPr lang="en-US"/>
              <a:t>Economy improves and revenues increase </a:t>
            </a:r>
          </a:p>
        </p:txBody>
      </p:sp>
      <p:sp>
        <p:nvSpPr>
          <p:cNvPr id="4" name="Content Placeholder 3">
            <a:extLst>
              <a:ext uri="{FF2B5EF4-FFF2-40B4-BE49-F238E27FC236}">
                <a16:creationId xmlns:a16="http://schemas.microsoft.com/office/drawing/2014/main" id="{809EA310-01ED-48F3-B677-B1D6BFC65B5C}"/>
              </a:ext>
            </a:extLst>
          </p:cNvPr>
          <p:cNvSpPr>
            <a:spLocks noGrp="1"/>
          </p:cNvSpPr>
          <p:nvPr>
            <p:ph sz="half" idx="2"/>
          </p:nvPr>
        </p:nvSpPr>
        <p:spPr/>
        <p:txBody>
          <a:bodyPr>
            <a:normAutofit lnSpcReduction="10000"/>
          </a:bodyPr>
          <a:lstStyle/>
          <a:p>
            <a:r>
              <a:rPr lang="en-US"/>
              <a:t>Reconsider holds on hiring for Community Service Officers and HOPE Team</a:t>
            </a:r>
          </a:p>
          <a:p>
            <a:r>
              <a:rPr lang="en-US"/>
              <a:t>Review reductions to Complementary Services</a:t>
            </a:r>
          </a:p>
          <a:p>
            <a:r>
              <a:rPr lang="en-US"/>
              <a:t>Support deferred maintenance needs, fleet needs, and one-time projects</a:t>
            </a:r>
          </a:p>
        </p:txBody>
      </p:sp>
      <p:sp>
        <p:nvSpPr>
          <p:cNvPr id="5" name="Text Placeholder 4">
            <a:extLst>
              <a:ext uri="{FF2B5EF4-FFF2-40B4-BE49-F238E27FC236}">
                <a16:creationId xmlns:a16="http://schemas.microsoft.com/office/drawing/2014/main" id="{312E1EC6-58BD-420C-A3DB-356D33A3B7CE}"/>
              </a:ext>
            </a:extLst>
          </p:cNvPr>
          <p:cNvSpPr>
            <a:spLocks noGrp="1"/>
          </p:cNvSpPr>
          <p:nvPr>
            <p:ph type="body" sz="quarter" idx="3"/>
          </p:nvPr>
        </p:nvSpPr>
        <p:spPr/>
        <p:txBody>
          <a:bodyPr anchor="t"/>
          <a:lstStyle/>
          <a:p>
            <a:r>
              <a:rPr lang="en-US"/>
              <a:t>Economy moves towards a recession and/or increased cost inflation</a:t>
            </a:r>
          </a:p>
        </p:txBody>
      </p:sp>
      <p:sp>
        <p:nvSpPr>
          <p:cNvPr id="6" name="Content Placeholder 5">
            <a:extLst>
              <a:ext uri="{FF2B5EF4-FFF2-40B4-BE49-F238E27FC236}">
                <a16:creationId xmlns:a16="http://schemas.microsoft.com/office/drawing/2014/main" id="{DB624320-61A7-4D93-B938-C74C31B02E33}"/>
              </a:ext>
            </a:extLst>
          </p:cNvPr>
          <p:cNvSpPr>
            <a:spLocks noGrp="1"/>
          </p:cNvSpPr>
          <p:nvPr>
            <p:ph sz="quarter" idx="4"/>
          </p:nvPr>
        </p:nvSpPr>
        <p:spPr/>
        <p:txBody>
          <a:bodyPr>
            <a:normAutofit lnSpcReduction="10000"/>
          </a:bodyPr>
          <a:lstStyle/>
          <a:p>
            <a:r>
              <a:rPr lang="en-US"/>
              <a:t>Make further reductions in expenses</a:t>
            </a:r>
          </a:p>
          <a:p>
            <a:r>
              <a:rPr lang="en-US"/>
              <a:t>Hold on hiring positions and contracts</a:t>
            </a:r>
          </a:p>
          <a:p>
            <a:r>
              <a:rPr lang="en-US"/>
              <a:t>Use reserves dedicated to addressing negative economic conditions </a:t>
            </a:r>
          </a:p>
        </p:txBody>
      </p:sp>
      <p:sp>
        <p:nvSpPr>
          <p:cNvPr id="7" name="Slide Number Placeholder 6">
            <a:extLst>
              <a:ext uri="{FF2B5EF4-FFF2-40B4-BE49-F238E27FC236}">
                <a16:creationId xmlns:a16="http://schemas.microsoft.com/office/drawing/2014/main" id="{BAE4ED98-0B60-447C-8F4E-BC034051CB54}"/>
              </a:ext>
            </a:extLst>
          </p:cNvPr>
          <p:cNvSpPr>
            <a:spLocks noGrp="1"/>
          </p:cNvSpPr>
          <p:nvPr>
            <p:ph type="sldNum" sz="quarter" idx="12"/>
          </p:nvPr>
        </p:nvSpPr>
        <p:spPr/>
        <p:txBody>
          <a:bodyPr vert="horz" lIns="91440" tIns="45720" rIns="91440" bIns="45720" rtlCol="0" anchor="ctr"/>
          <a:lstStyle/>
          <a:p>
            <a:fld id="{B6CADAAC-02B8-4D1A-A7FE-45971F5C1351}" type="slidenum">
              <a:rPr lang="en-US" sz="1800">
                <a:solidFill>
                  <a:schemeClr val="tx1"/>
                </a:solidFill>
                <a:latin typeface="Segoe UI Semibold" panose="020B0702040204020203" pitchFamily="34" charset="0"/>
                <a:cs typeface="Segoe UI Semibold" panose="020B0702040204020203" pitchFamily="34" charset="0"/>
              </a:rPr>
              <a:pPr/>
              <a:t>18</a:t>
            </a:fld>
            <a:endParaRPr lang="en-US" sz="180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6003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134F-74D0-86E4-8203-3B60FED5B190}"/>
              </a:ext>
            </a:extLst>
          </p:cNvPr>
          <p:cNvSpPr>
            <a:spLocks noGrp="1"/>
          </p:cNvSpPr>
          <p:nvPr>
            <p:ph type="title"/>
          </p:nvPr>
        </p:nvSpPr>
        <p:spPr/>
        <p:txBody>
          <a:bodyPr/>
          <a:lstStyle/>
          <a:p>
            <a:r>
              <a:rPr lang="en-US">
                <a:ea typeface="Segoe UI Black"/>
              </a:rPr>
              <a:t>Closing the $24M Biennial Gap – </a:t>
            </a:r>
            <a:r>
              <a:rPr lang="en-US" sz="3200">
                <a:ea typeface="Segoe UI Black"/>
              </a:rPr>
              <a:t>Expense Reductions </a:t>
            </a:r>
            <a:endParaRPr lang="en-US"/>
          </a:p>
        </p:txBody>
      </p:sp>
      <p:sp>
        <p:nvSpPr>
          <p:cNvPr id="4" name="Slide Number Placeholder 3">
            <a:extLst>
              <a:ext uri="{FF2B5EF4-FFF2-40B4-BE49-F238E27FC236}">
                <a16:creationId xmlns:a16="http://schemas.microsoft.com/office/drawing/2014/main" id="{D028AA32-6301-FB9A-833C-1CD0DE6F73C0}"/>
              </a:ext>
            </a:extLst>
          </p:cNvPr>
          <p:cNvSpPr>
            <a:spLocks noGrp="1"/>
          </p:cNvSpPr>
          <p:nvPr>
            <p:ph type="sldNum" sz="quarter" idx="12"/>
          </p:nvPr>
        </p:nvSpPr>
        <p:spPr/>
        <p:txBody>
          <a:bodyPr vert="horz" lIns="91440" tIns="45720" rIns="91440" bIns="45720" rtlCol="0" anchor="ctr"/>
          <a:lstStyle/>
          <a:p>
            <a:pPr algn="l"/>
            <a:fld id="{B6CADAAC-02B8-4D1A-A7FE-45971F5C1351}" type="slidenum">
              <a:rPr lang="en-US" sz="1800">
                <a:solidFill>
                  <a:schemeClr val="tx1"/>
                </a:solidFill>
                <a:latin typeface="Segoe UI Semibold" panose="020B0702040204020203" pitchFamily="34" charset="0"/>
                <a:cs typeface="Segoe UI Semibold" panose="020B0702040204020203" pitchFamily="34" charset="0"/>
              </a:rPr>
              <a:pPr algn="l"/>
              <a:t>19</a:t>
            </a:fld>
            <a:endParaRPr lang="en-US" sz="1800">
              <a:solidFill>
                <a:schemeClr val="tx1"/>
              </a:solidFill>
              <a:latin typeface="Segoe UI Semibold" panose="020B0702040204020203" pitchFamily="34" charset="0"/>
              <a:cs typeface="Segoe UI Semibold" panose="020B0702040204020203" pitchFamily="34" charset="0"/>
            </a:endParaRPr>
          </a:p>
        </p:txBody>
      </p:sp>
      <p:graphicFrame>
        <p:nvGraphicFramePr>
          <p:cNvPr id="5" name="Diagram 4">
            <a:extLst>
              <a:ext uri="{FF2B5EF4-FFF2-40B4-BE49-F238E27FC236}">
                <a16:creationId xmlns:a16="http://schemas.microsoft.com/office/drawing/2014/main" id="{A187E5CA-043F-E6AF-9C5B-52D8BD9A17B5}"/>
              </a:ext>
            </a:extLst>
          </p:cNvPr>
          <p:cNvGraphicFramePr/>
          <p:nvPr>
            <p:extLst>
              <p:ext uri="{D42A27DB-BD31-4B8C-83A1-F6EECF244321}">
                <p14:modId xmlns:p14="http://schemas.microsoft.com/office/powerpoint/2010/main" val="2338259416"/>
              </p:ext>
            </p:extLst>
          </p:nvPr>
        </p:nvGraphicFramePr>
        <p:xfrm>
          <a:off x="745235" y="1690688"/>
          <a:ext cx="8535925"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960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6141-B179-46B7-B77E-1C5F2142FF8E}"/>
              </a:ext>
            </a:extLst>
          </p:cNvPr>
          <p:cNvSpPr>
            <a:spLocks noGrp="1"/>
          </p:cNvSpPr>
          <p:nvPr>
            <p:ph type="title"/>
          </p:nvPr>
        </p:nvSpPr>
        <p:spPr/>
        <p:txBody>
          <a:bodyPr/>
          <a:lstStyle/>
          <a:p>
            <a:r>
              <a:rPr lang="en-US"/>
              <a:t>Community Feedback</a:t>
            </a:r>
          </a:p>
        </p:txBody>
      </p:sp>
      <p:sp>
        <p:nvSpPr>
          <p:cNvPr id="13" name="Slide Number Placeholder 2">
            <a:extLst>
              <a:ext uri="{FF2B5EF4-FFF2-40B4-BE49-F238E27FC236}">
                <a16:creationId xmlns:a16="http://schemas.microsoft.com/office/drawing/2014/main" id="{9E29FFAF-4F3C-4D2B-9AEA-CC15E4A2F5F5}"/>
              </a:ext>
            </a:extLst>
          </p:cNvPr>
          <p:cNvSpPr txBox="1">
            <a:spLocks/>
          </p:cNvSpPr>
          <p:nvPr/>
        </p:nvSpPr>
        <p:spPr>
          <a:xfrm>
            <a:off x="1524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CADAAC-02B8-4D1A-A7FE-45971F5C1351}" type="slidenum">
              <a:rPr lang="en-US" sz="1800" smtClean="0">
                <a:solidFill>
                  <a:schemeClr val="tx1"/>
                </a:solidFill>
                <a:latin typeface="Segoe UI Semibold" panose="020B0702040204020203" pitchFamily="34" charset="0"/>
                <a:cs typeface="Segoe UI Semibold" panose="020B0702040204020203" pitchFamily="34" charset="0"/>
              </a:rPr>
              <a:pPr algn="l"/>
              <a:t>2</a:t>
            </a:fld>
            <a:endParaRPr lang="en-US" sz="1800">
              <a:solidFill>
                <a:schemeClr val="tx1"/>
              </a:solidFill>
              <a:latin typeface="Segoe UI Semibold" panose="020B0702040204020203" pitchFamily="34" charset="0"/>
              <a:cs typeface="Segoe UI Semibold" panose="020B0702040204020203" pitchFamily="34" charset="0"/>
            </a:endParaRPr>
          </a:p>
        </p:txBody>
      </p:sp>
      <p:graphicFrame>
        <p:nvGraphicFramePr>
          <p:cNvPr id="5" name="Chart 4">
            <a:extLst>
              <a:ext uri="{FF2B5EF4-FFF2-40B4-BE49-F238E27FC236}">
                <a16:creationId xmlns:a16="http://schemas.microsoft.com/office/drawing/2014/main" id="{784DF686-4ADB-D78B-02A6-691B073E89C7}"/>
              </a:ext>
            </a:extLst>
          </p:cNvPr>
          <p:cNvGraphicFramePr/>
          <p:nvPr>
            <p:extLst>
              <p:ext uri="{D42A27DB-BD31-4B8C-83A1-F6EECF244321}">
                <p14:modId xmlns:p14="http://schemas.microsoft.com/office/powerpoint/2010/main" val="246168844"/>
              </p:ext>
            </p:extLst>
          </p:nvPr>
        </p:nvGraphicFramePr>
        <p:xfrm>
          <a:off x="788150" y="2098170"/>
          <a:ext cx="4095012" cy="25279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ECE6876B-15F7-774D-6F8F-6D02C9B8DBC2}"/>
              </a:ext>
            </a:extLst>
          </p:cNvPr>
          <p:cNvGraphicFramePr/>
          <p:nvPr>
            <p:extLst>
              <p:ext uri="{D42A27DB-BD31-4B8C-83A1-F6EECF244321}">
                <p14:modId xmlns:p14="http://schemas.microsoft.com/office/powerpoint/2010/main" val="3592553850"/>
              </p:ext>
            </p:extLst>
          </p:nvPr>
        </p:nvGraphicFramePr>
        <p:xfrm>
          <a:off x="5247380" y="2086308"/>
          <a:ext cx="5418767" cy="2435664"/>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4">
            <a:extLst>
              <a:ext uri="{FF2B5EF4-FFF2-40B4-BE49-F238E27FC236}">
                <a16:creationId xmlns:a16="http://schemas.microsoft.com/office/drawing/2014/main" id="{253B96EA-ABC5-6E78-53CF-DE97AE832E5F}"/>
              </a:ext>
            </a:extLst>
          </p:cNvPr>
          <p:cNvSpPr>
            <a:spLocks noChangeArrowheads="1"/>
          </p:cNvSpPr>
          <p:nvPr/>
        </p:nvSpPr>
        <p:spPr bwMode="auto">
          <a:xfrm>
            <a:off x="1418609" y="4882317"/>
            <a:ext cx="2275568" cy="126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err="1">
                <a:ln>
                  <a:noFill/>
                </a:ln>
                <a:solidFill>
                  <a:schemeClr val="accent5"/>
                </a:solidFill>
                <a:effectLst/>
                <a:latin typeface="Arial" panose="020B0604020202020204" pitchFamily="34" charset="0"/>
                <a:ea typeface="MS Gothic" panose="020B0609070205080204" pitchFamily="49" charset="-128"/>
                <a:cs typeface="Arial" panose="020B0604020202020204" pitchFamily="34" charset="0"/>
              </a:rPr>
              <a:t>OneTacoma</a:t>
            </a:r>
            <a:r>
              <a:rPr kumimoji="0" lang="en-US" altLang="en-US" b="1" i="0" u="none" strike="noStrike" cap="none" normalizeH="0" baseline="0">
                <a:ln>
                  <a:noFill/>
                </a:ln>
                <a:solidFill>
                  <a:schemeClr val="accent5"/>
                </a:solidFill>
                <a:effectLst/>
                <a:latin typeface="Arial" panose="020B0604020202020204" pitchFamily="34" charset="0"/>
                <a:ea typeface="MS Gothic" panose="020B0609070205080204" pitchFamily="49" charset="-128"/>
                <a:cs typeface="Arial" panose="020B0604020202020204" pitchFamily="34" charset="0"/>
              </a:rPr>
              <a:t> &amp; Budget Outreach</a:t>
            </a:r>
          </a:p>
          <a:p>
            <a:pPr eaLnBrk="0" fontAlgn="base" hangingPunct="0">
              <a:spcBef>
                <a:spcPct val="0"/>
              </a:spcBef>
              <a:spcAft>
                <a:spcPct val="0"/>
              </a:spcAft>
            </a:pPr>
            <a:r>
              <a:rPr lang="en-US" altLang="en-US" sz="1200" b="1">
                <a:solidFill>
                  <a:schemeClr val="accent5"/>
                </a:solidFill>
                <a:latin typeface="Arial" panose="020B0604020202020204" pitchFamily="34" charset="0"/>
                <a:ea typeface="MS Gothic" panose="020B0609070205080204" pitchFamily="49" charset="-128"/>
                <a:cs typeface="Arial" panose="020B0604020202020204" pitchFamily="34" charset="0"/>
              </a:rPr>
              <a:t>What is your top Priority?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accent5"/>
                </a:solidFill>
                <a:effectLst/>
                <a:latin typeface="Segoe UI" panose="020B0502040204020203" pitchFamily="34" charset="0"/>
                <a:ea typeface="Segoe UI" panose="020B0502040204020203" pitchFamily="34" charset="0"/>
                <a:cs typeface="Segoe UI" panose="020B0502040204020203" pitchFamily="34" charset="0"/>
              </a:rPr>
              <a:t>929 people responded at 20 events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847BB708-4308-6E29-C495-D62E0874A4BD}"/>
              </a:ext>
            </a:extLst>
          </p:cNvPr>
          <p:cNvSpPr txBox="1"/>
          <p:nvPr/>
        </p:nvSpPr>
        <p:spPr>
          <a:xfrm>
            <a:off x="5310247" y="1422774"/>
            <a:ext cx="6441659" cy="7386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E57563"/>
                </a:solidFill>
                <a:effectLst/>
                <a:latin typeface="Arial" panose="020B0604020202020204" pitchFamily="34" charset="0"/>
                <a:ea typeface="MS Gothic" panose="020B0609070205080204" pitchFamily="49" charset="-128"/>
                <a:cs typeface="Arial" panose="020B0604020202020204" pitchFamily="34" charset="0"/>
              </a:rPr>
              <a:t>Business Survey</a:t>
            </a:r>
          </a:p>
          <a:p>
            <a:pPr marL="0" marR="0" lvl="0" indent="0" algn="l" defTabSz="914400" rtl="0" eaLnBrk="0" fontAlgn="base" latinLnBrk="0" hangingPunct="0">
              <a:lnSpc>
                <a:spcPct val="100000"/>
              </a:lnSpc>
              <a:spcBef>
                <a:spcPct val="0"/>
              </a:spcBef>
              <a:spcAft>
                <a:spcPct val="0"/>
              </a:spcAft>
              <a:buClrTx/>
              <a:buSzTx/>
              <a:buFontTx/>
              <a:buNone/>
              <a:tabLst/>
            </a:pPr>
            <a:r>
              <a:rPr lang="en-US" sz="1200" b="1">
                <a:solidFill>
                  <a:srgbClr val="E57563"/>
                </a:solidFill>
                <a:latin typeface="Arial" panose="020B0604020202020204" pitchFamily="34" charset="0"/>
                <a:ea typeface="MS Gothic" panose="020B0609070205080204" pitchFamily="49" charset="-128"/>
                <a:cs typeface="Arial" panose="020B0604020202020204" pitchFamily="34" charset="0"/>
              </a:rPr>
              <a:t>What challenging are facing your business</a:t>
            </a:r>
          </a:p>
          <a:p>
            <a:pPr marL="0" marR="0" lvl="0" indent="0" algn="l" defTabSz="914400" rtl="0" eaLnBrk="0" fontAlgn="base" latinLnBrk="0" hangingPunct="0">
              <a:lnSpc>
                <a:spcPct val="100000"/>
              </a:lnSpc>
              <a:spcBef>
                <a:spcPct val="0"/>
              </a:spcBef>
              <a:spcAft>
                <a:spcPct val="0"/>
              </a:spcAft>
              <a:buClrTx/>
              <a:buSzTx/>
              <a:buFontTx/>
              <a:buNone/>
              <a:tabLst/>
            </a:pPr>
            <a:r>
              <a:rPr lang="en-US" sz="1200" b="1">
                <a:solidFill>
                  <a:srgbClr val="E57563"/>
                </a:solidFill>
                <a:latin typeface="Arial" panose="020B0604020202020204" pitchFamily="34" charset="0"/>
                <a:ea typeface="MS Gothic" panose="020B0609070205080204" pitchFamily="49" charset="-128"/>
                <a:cs typeface="Arial" panose="020B0604020202020204" pitchFamily="34" charset="0"/>
              </a:rPr>
              <a:t>when deciding to stay or grow?</a:t>
            </a:r>
            <a:endParaRPr lang="en-US" altLang="en-US" sz="1200" b="1">
              <a:solidFill>
                <a:srgbClr val="E57563"/>
              </a:solidFill>
              <a:latin typeface="Arial" panose="020B0604020202020204" pitchFamily="34" charset="0"/>
              <a:ea typeface="MS Gothic" panose="020B0609070205080204" pitchFamily="49" charset="-128"/>
              <a:cs typeface="Arial" panose="020B0604020202020204" pitchFamily="34" charset="0"/>
            </a:endParaRPr>
          </a:p>
        </p:txBody>
      </p:sp>
      <p:sp>
        <p:nvSpPr>
          <p:cNvPr id="16" name="TextBox 15">
            <a:extLst>
              <a:ext uri="{FF2B5EF4-FFF2-40B4-BE49-F238E27FC236}">
                <a16:creationId xmlns:a16="http://schemas.microsoft.com/office/drawing/2014/main" id="{CFE8D67B-F9DB-A3B0-B947-733D17889D81}"/>
              </a:ext>
            </a:extLst>
          </p:cNvPr>
          <p:cNvSpPr txBox="1"/>
          <p:nvPr/>
        </p:nvSpPr>
        <p:spPr>
          <a:xfrm>
            <a:off x="891508" y="1418563"/>
            <a:ext cx="5794912" cy="55399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accent3"/>
                </a:solidFill>
                <a:effectLst/>
                <a:latin typeface="Arial" panose="020B0604020202020204" pitchFamily="34" charset="0"/>
                <a:ea typeface="MS Gothic" panose="020B0609070205080204" pitchFamily="49" charset="-128"/>
                <a:cs typeface="Arial" panose="020B0604020202020204" pitchFamily="34" charset="0"/>
              </a:rPr>
              <a:t>Community Survey</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a:solidFill>
                  <a:schemeClr val="accent3"/>
                </a:solidFill>
                <a:latin typeface="Arial" panose="020B0604020202020204" pitchFamily="34" charset="0"/>
                <a:ea typeface="MS Gothic" panose="020B0609070205080204" pitchFamily="49" charset="-128"/>
                <a:cs typeface="Arial" panose="020B0604020202020204" pitchFamily="34" charset="0"/>
              </a:rPr>
              <a:t>What are the top three issues facing Tacoma</a:t>
            </a:r>
            <a:endParaRPr kumimoji="0" lang="en-US" altLang="en-US" sz="1200" b="1" i="0" u="none" strike="noStrike" cap="none" normalizeH="0" baseline="0">
              <a:ln>
                <a:noFill/>
              </a:ln>
              <a:solidFill>
                <a:schemeClr val="accent3"/>
              </a:solidFill>
              <a:effectLst/>
              <a:latin typeface="Arial" panose="020B0604020202020204" pitchFamily="34" charset="0"/>
              <a:ea typeface="MS Gothic" panose="020B0609070205080204" pitchFamily="49" charset="-128"/>
              <a:cs typeface="Arial" panose="020B0604020202020204" pitchFamily="34" charset="0"/>
            </a:endParaRPr>
          </a:p>
        </p:txBody>
      </p:sp>
      <p:graphicFrame>
        <p:nvGraphicFramePr>
          <p:cNvPr id="9" name="Chart 8">
            <a:extLst>
              <a:ext uri="{FF2B5EF4-FFF2-40B4-BE49-F238E27FC236}">
                <a16:creationId xmlns:a16="http://schemas.microsoft.com/office/drawing/2014/main" id="{D0E8E907-C9E9-F53E-24A7-85E186A1501C}"/>
              </a:ext>
            </a:extLst>
          </p:cNvPr>
          <p:cNvGraphicFramePr/>
          <p:nvPr>
            <p:extLst>
              <p:ext uri="{D42A27DB-BD31-4B8C-83A1-F6EECF244321}">
                <p14:modId xmlns:p14="http://schemas.microsoft.com/office/powerpoint/2010/main" val="4262041559"/>
              </p:ext>
            </p:extLst>
          </p:nvPr>
        </p:nvGraphicFramePr>
        <p:xfrm>
          <a:off x="3153557" y="4626166"/>
          <a:ext cx="5596127" cy="21182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75488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3684-D71E-88AC-B63C-6CAFBEEEB9F9}"/>
              </a:ext>
            </a:extLst>
          </p:cNvPr>
          <p:cNvSpPr>
            <a:spLocks noGrp="1"/>
          </p:cNvSpPr>
          <p:nvPr>
            <p:ph type="title"/>
          </p:nvPr>
        </p:nvSpPr>
        <p:spPr/>
        <p:txBody>
          <a:bodyPr/>
          <a:lstStyle/>
          <a:p>
            <a:r>
              <a:rPr lang="en-US"/>
              <a:t>Revenue</a:t>
            </a:r>
          </a:p>
        </p:txBody>
      </p:sp>
      <p:sp>
        <p:nvSpPr>
          <p:cNvPr id="4" name="Slide Number Placeholder 3">
            <a:extLst>
              <a:ext uri="{FF2B5EF4-FFF2-40B4-BE49-F238E27FC236}">
                <a16:creationId xmlns:a16="http://schemas.microsoft.com/office/drawing/2014/main" id="{6E368D0F-3756-F642-BAC7-D759BE99AC23}"/>
              </a:ext>
            </a:extLst>
          </p:cNvPr>
          <p:cNvSpPr>
            <a:spLocks noGrp="1"/>
          </p:cNvSpPr>
          <p:nvPr>
            <p:ph type="sldNum" sz="quarter" idx="12"/>
          </p:nvPr>
        </p:nvSpPr>
        <p:spPr/>
        <p:txBody>
          <a:bodyPr/>
          <a:lstStyle/>
          <a:p>
            <a:pPr algn="l"/>
            <a:fld id="{B6CADAAC-02B8-4D1A-A7FE-45971F5C1351}" type="slidenum">
              <a:rPr lang="en-US" smtClean="0"/>
              <a:pPr algn="l"/>
              <a:t>20</a:t>
            </a:fld>
            <a:endParaRPr lang="en-US"/>
          </a:p>
        </p:txBody>
      </p:sp>
      <p:graphicFrame>
        <p:nvGraphicFramePr>
          <p:cNvPr id="5" name="Diagram 4">
            <a:extLst>
              <a:ext uri="{FF2B5EF4-FFF2-40B4-BE49-F238E27FC236}">
                <a16:creationId xmlns:a16="http://schemas.microsoft.com/office/drawing/2014/main" id="{1F92C199-1B31-981C-1928-B608F10BA4B7}"/>
              </a:ext>
            </a:extLst>
          </p:cNvPr>
          <p:cNvGraphicFramePr/>
          <p:nvPr>
            <p:extLst>
              <p:ext uri="{D42A27DB-BD31-4B8C-83A1-F6EECF244321}">
                <p14:modId xmlns:p14="http://schemas.microsoft.com/office/powerpoint/2010/main" val="3954230422"/>
              </p:ext>
            </p:extLst>
          </p:nvPr>
        </p:nvGraphicFramePr>
        <p:xfrm>
          <a:off x="1018190" y="1474701"/>
          <a:ext cx="7561072" cy="4999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6044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AA8E-3CC7-3862-49E0-7675D965D8BC}"/>
              </a:ext>
            </a:extLst>
          </p:cNvPr>
          <p:cNvSpPr>
            <a:spLocks noGrp="1"/>
          </p:cNvSpPr>
          <p:nvPr>
            <p:ph type="title"/>
          </p:nvPr>
        </p:nvSpPr>
        <p:spPr/>
        <p:txBody>
          <a:bodyPr/>
          <a:lstStyle/>
          <a:p>
            <a:r>
              <a:rPr lang="en-US"/>
              <a:t>Expense Increases </a:t>
            </a:r>
          </a:p>
        </p:txBody>
      </p:sp>
      <p:sp>
        <p:nvSpPr>
          <p:cNvPr id="3" name="Content Placeholder 2">
            <a:extLst>
              <a:ext uri="{FF2B5EF4-FFF2-40B4-BE49-F238E27FC236}">
                <a16:creationId xmlns:a16="http://schemas.microsoft.com/office/drawing/2014/main" id="{2AB665E4-E5ED-DA15-ABEC-955DF3B8E6FE}"/>
              </a:ext>
            </a:extLst>
          </p:cNvPr>
          <p:cNvSpPr>
            <a:spLocks noGrp="1"/>
          </p:cNvSpPr>
          <p:nvPr>
            <p:ph idx="1"/>
          </p:nvPr>
        </p:nvSpPr>
        <p:spPr>
          <a:xfrm>
            <a:off x="1179576" y="1483971"/>
            <a:ext cx="8880071" cy="3411394"/>
          </a:xfrm>
        </p:spPr>
        <p:txBody>
          <a:bodyPr>
            <a:normAutofit/>
          </a:bodyPr>
          <a:lstStyle/>
          <a:p>
            <a:pPr marL="0" marR="0" indent="0" algn="l" rtl="0" eaLnBrk="1" fontAlgn="auto" latinLnBrk="0" hangingPunct="1">
              <a:spcBef>
                <a:spcPts val="0"/>
              </a:spcBef>
              <a:spcAft>
                <a:spcPts val="0"/>
              </a:spcAft>
            </a:pPr>
            <a:endParaRPr lang="en-US" sz="1800">
              <a:solidFill>
                <a:schemeClr val="bg2">
                  <a:lumMod val="10000"/>
                </a:schemeClr>
              </a:solidFill>
              <a:latin typeface="Arial" panose="020B0604020202020204" pitchFamily="34" charset="0"/>
              <a:cs typeface="Segoe UI" panose="020B0502040204020203" pitchFamily="34" charset="0"/>
            </a:endParaRPr>
          </a:p>
        </p:txBody>
      </p:sp>
      <p:sp>
        <p:nvSpPr>
          <p:cNvPr id="4" name="Slide Number Placeholder 3">
            <a:extLst>
              <a:ext uri="{FF2B5EF4-FFF2-40B4-BE49-F238E27FC236}">
                <a16:creationId xmlns:a16="http://schemas.microsoft.com/office/drawing/2014/main" id="{29986DE8-4EB0-DFCC-031A-66EB4E0C577D}"/>
              </a:ext>
            </a:extLst>
          </p:cNvPr>
          <p:cNvSpPr>
            <a:spLocks noGrp="1"/>
          </p:cNvSpPr>
          <p:nvPr>
            <p:ph type="sldNum" sz="quarter" idx="12"/>
          </p:nvPr>
        </p:nvSpPr>
        <p:spPr/>
        <p:txBody>
          <a:bodyPr/>
          <a:lstStyle/>
          <a:p>
            <a:pPr algn="l"/>
            <a:fld id="{B6CADAAC-02B8-4D1A-A7FE-45971F5C1351}" type="slidenum">
              <a:rPr lang="en-US" smtClean="0"/>
              <a:pPr algn="l"/>
              <a:t>21</a:t>
            </a:fld>
            <a:endParaRPr lang="en-US"/>
          </a:p>
        </p:txBody>
      </p:sp>
      <p:graphicFrame>
        <p:nvGraphicFramePr>
          <p:cNvPr id="5" name="Diagram 4">
            <a:extLst>
              <a:ext uri="{FF2B5EF4-FFF2-40B4-BE49-F238E27FC236}">
                <a16:creationId xmlns:a16="http://schemas.microsoft.com/office/drawing/2014/main" id="{045EE226-E935-2F90-DC93-77B50B57BE31}"/>
              </a:ext>
            </a:extLst>
          </p:cNvPr>
          <p:cNvGraphicFramePr/>
          <p:nvPr>
            <p:extLst>
              <p:ext uri="{D42A27DB-BD31-4B8C-83A1-F6EECF244321}">
                <p14:modId xmlns:p14="http://schemas.microsoft.com/office/powerpoint/2010/main" val="165034030"/>
              </p:ext>
            </p:extLst>
          </p:nvPr>
        </p:nvGraphicFramePr>
        <p:xfrm>
          <a:off x="961861" y="127754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6873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a:t>Fee and Utility Rate Recommendations</a:t>
            </a:r>
          </a:p>
        </p:txBody>
      </p:sp>
      <p:sp>
        <p:nvSpPr>
          <p:cNvPr id="2" name="Text Placeholder 1"/>
          <p:cNvSpPr>
            <a:spLocks noGrp="1"/>
          </p:cNvSpPr>
          <p:nvPr>
            <p:ph type="body" idx="1"/>
          </p:nvPr>
        </p:nvSpPr>
        <p:spPr/>
        <p:txBody>
          <a:bodyPr>
            <a:normAutofit/>
          </a:bodyPr>
          <a:lstStyle/>
          <a:p>
            <a:r>
              <a:rPr lang="en-US" sz="2800"/>
              <a:t>Fee </a:t>
            </a:r>
          </a:p>
        </p:txBody>
      </p:sp>
      <p:sp>
        <p:nvSpPr>
          <p:cNvPr id="3" name="Content Placeholder 2"/>
          <p:cNvSpPr>
            <a:spLocks noGrp="1"/>
          </p:cNvSpPr>
          <p:nvPr>
            <p:ph sz="half" idx="2"/>
          </p:nvPr>
        </p:nvSpPr>
        <p:spPr>
          <a:xfrm>
            <a:off x="839788" y="2505075"/>
            <a:ext cx="2919571" cy="3684588"/>
          </a:xfrm>
        </p:spPr>
        <p:txBody>
          <a:bodyPr>
            <a:normAutofit/>
          </a:bodyPr>
          <a:lstStyle/>
          <a:p>
            <a:pPr>
              <a:buFont typeface="Wingdings" panose="05000000000000000000" pitchFamily="2" charset="2"/>
              <a:buChar char="§"/>
            </a:pPr>
            <a:r>
              <a:rPr lang="en-US"/>
              <a:t>Fee Schedule</a:t>
            </a:r>
          </a:p>
          <a:p>
            <a:pPr>
              <a:buFont typeface="Wingdings" panose="05000000000000000000" pitchFamily="2" charset="2"/>
              <a:buChar char="§"/>
            </a:pPr>
            <a:r>
              <a:rPr lang="en-US"/>
              <a:t>Permit Fees </a:t>
            </a:r>
          </a:p>
          <a:p>
            <a:pPr>
              <a:buFont typeface="Wingdings" panose="05000000000000000000" pitchFamily="2" charset="2"/>
              <a:buChar char="§"/>
            </a:pPr>
            <a:r>
              <a:rPr lang="en-US"/>
              <a:t>Parking</a:t>
            </a:r>
          </a:p>
        </p:txBody>
      </p:sp>
      <p:sp>
        <p:nvSpPr>
          <p:cNvPr id="8" name="Text Placeholder 7">
            <a:extLst>
              <a:ext uri="{FF2B5EF4-FFF2-40B4-BE49-F238E27FC236}">
                <a16:creationId xmlns:a16="http://schemas.microsoft.com/office/drawing/2014/main" id="{0847E436-93A5-4C8A-B2B6-308A81B1B3EF}"/>
              </a:ext>
            </a:extLst>
          </p:cNvPr>
          <p:cNvSpPr>
            <a:spLocks noGrp="1"/>
          </p:cNvSpPr>
          <p:nvPr>
            <p:ph type="body" sz="quarter" idx="3"/>
          </p:nvPr>
        </p:nvSpPr>
        <p:spPr>
          <a:xfrm>
            <a:off x="3667919" y="1681163"/>
            <a:ext cx="6033642" cy="823912"/>
          </a:xfrm>
        </p:spPr>
        <p:txBody>
          <a:bodyPr>
            <a:normAutofit/>
          </a:bodyPr>
          <a:lstStyle/>
          <a:p>
            <a:r>
              <a:rPr lang="en-US" sz="2800"/>
              <a:t>Residential Average Rate Increases</a:t>
            </a:r>
          </a:p>
        </p:txBody>
      </p:sp>
      <p:sp>
        <p:nvSpPr>
          <p:cNvPr id="4" name="Content Placeholder 3">
            <a:extLst>
              <a:ext uri="{FF2B5EF4-FFF2-40B4-BE49-F238E27FC236}">
                <a16:creationId xmlns:a16="http://schemas.microsoft.com/office/drawing/2014/main" id="{BCE32E76-9C96-4FE3-97B4-7666E729E671}"/>
              </a:ext>
            </a:extLst>
          </p:cNvPr>
          <p:cNvSpPr>
            <a:spLocks noGrp="1"/>
          </p:cNvSpPr>
          <p:nvPr>
            <p:ph sz="quarter" idx="4"/>
          </p:nvPr>
        </p:nvSpPr>
        <p:spPr/>
        <p:txBody>
          <a:bodyPr/>
          <a:lstStyle/>
          <a:p>
            <a:endParaRPr lang="en-US"/>
          </a:p>
        </p:txBody>
      </p:sp>
      <p:grpSp>
        <p:nvGrpSpPr>
          <p:cNvPr id="11" name="Group 10">
            <a:extLst>
              <a:ext uri="{FF2B5EF4-FFF2-40B4-BE49-F238E27FC236}">
                <a16:creationId xmlns:a16="http://schemas.microsoft.com/office/drawing/2014/main" id="{BB12F1D5-889C-409A-943A-8BE753534B70}"/>
              </a:ext>
            </a:extLst>
          </p:cNvPr>
          <p:cNvGrpSpPr/>
          <p:nvPr/>
        </p:nvGrpSpPr>
        <p:grpSpPr>
          <a:xfrm>
            <a:off x="3874255" y="2814551"/>
            <a:ext cx="8119269" cy="2380550"/>
            <a:chOff x="2056685" y="1204737"/>
            <a:chExt cx="8119269" cy="5418667"/>
          </a:xfrm>
        </p:grpSpPr>
        <p:sp>
          <p:nvSpPr>
            <p:cNvPr id="12" name="Freeform 10">
              <a:extLst>
                <a:ext uri="{FF2B5EF4-FFF2-40B4-BE49-F238E27FC236}">
                  <a16:creationId xmlns:a16="http://schemas.microsoft.com/office/drawing/2014/main" id="{E7CBDF26-14B7-45EB-9046-F8FAC1F399EB}"/>
                </a:ext>
              </a:extLst>
            </p:cNvPr>
            <p:cNvSpPr/>
            <p:nvPr/>
          </p:nvSpPr>
          <p:spPr>
            <a:xfrm rot="21600000">
              <a:off x="2056685" y="1204737"/>
              <a:ext cx="1531938" cy="541866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651" tIns="1083733" rIns="122442" bIns="108373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mn-cs"/>
                </a:rPr>
                <a:t>Solid Waste</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2025: 5.7%</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2026: 5.7%</a:t>
              </a:r>
            </a:p>
          </p:txBody>
        </p:sp>
        <p:sp>
          <p:nvSpPr>
            <p:cNvPr id="13" name="Freeform 11">
              <a:extLst>
                <a:ext uri="{FF2B5EF4-FFF2-40B4-BE49-F238E27FC236}">
                  <a16:creationId xmlns:a16="http://schemas.microsoft.com/office/drawing/2014/main" id="{0DCDF89B-8789-4299-9C88-9910EC586887}"/>
                </a:ext>
              </a:extLst>
            </p:cNvPr>
            <p:cNvSpPr/>
            <p:nvPr/>
          </p:nvSpPr>
          <p:spPr>
            <a:xfrm rot="21600000">
              <a:off x="3703519" y="1204737"/>
              <a:ext cx="1531938" cy="541866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650" tIns="1083733" rIns="122443" bIns="108373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mn-cs"/>
                </a:rPr>
                <a:t>Power</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2025: 6.5%</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2026: 6</a:t>
              </a:r>
              <a:r>
                <a:rPr lang="en-US" sz="1500">
                  <a:solidFill>
                    <a:prstClr val="white"/>
                  </a:solidFill>
                  <a:latin typeface="Segoe UI Semibold"/>
                </a:rPr>
                <a:t>.5</a:t>
              </a:r>
              <a:r>
                <a:rPr kumimoji="0" lang="en-US" sz="1500" b="0" i="0" u="none" strike="noStrike" kern="1200" cap="none" spc="0" normalizeH="0" baseline="0" noProof="0">
                  <a:ln>
                    <a:noFill/>
                  </a:ln>
                  <a:solidFill>
                    <a:prstClr val="white"/>
                  </a:solidFill>
                  <a:effectLst/>
                  <a:uLnTx/>
                  <a:uFillTx/>
                  <a:latin typeface="Segoe UI Semibold"/>
                  <a:ea typeface="+mn-ea"/>
                  <a:cs typeface="+mn-cs"/>
                </a:rPr>
                <a:t>%</a:t>
              </a:r>
            </a:p>
          </p:txBody>
        </p:sp>
        <p:sp>
          <p:nvSpPr>
            <p:cNvPr id="14" name="Freeform 12">
              <a:extLst>
                <a:ext uri="{FF2B5EF4-FFF2-40B4-BE49-F238E27FC236}">
                  <a16:creationId xmlns:a16="http://schemas.microsoft.com/office/drawing/2014/main" id="{A373A0FF-6D2B-4128-94B9-A3350FE5B30C}"/>
                </a:ext>
              </a:extLst>
            </p:cNvPr>
            <p:cNvSpPr/>
            <p:nvPr/>
          </p:nvSpPr>
          <p:spPr>
            <a:xfrm rot="21600000">
              <a:off x="5350350" y="1204737"/>
              <a:ext cx="1531938" cy="541866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651" tIns="1083733" rIns="122442" bIns="108373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mn-cs"/>
                </a:rPr>
                <a:t>Wastewater</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2025: 6.7%</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2026: 6.4%</a:t>
              </a:r>
            </a:p>
          </p:txBody>
        </p:sp>
        <p:sp>
          <p:nvSpPr>
            <p:cNvPr id="15" name="Freeform 13">
              <a:extLst>
                <a:ext uri="{FF2B5EF4-FFF2-40B4-BE49-F238E27FC236}">
                  <a16:creationId xmlns:a16="http://schemas.microsoft.com/office/drawing/2014/main" id="{AB141929-29B3-40B2-A9A6-9430B700B2E6}"/>
                </a:ext>
              </a:extLst>
            </p:cNvPr>
            <p:cNvSpPr/>
            <p:nvPr/>
          </p:nvSpPr>
          <p:spPr>
            <a:xfrm rot="21600000">
              <a:off x="6997184" y="1204737"/>
              <a:ext cx="1531937" cy="541866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650" tIns="1083733" rIns="122442" bIns="108373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mn-cs"/>
                </a:rPr>
                <a:t>Stormwater</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2025: 7.7%</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2026: </a:t>
              </a:r>
              <a:r>
                <a:rPr lang="en-US" sz="1500">
                  <a:solidFill>
                    <a:prstClr val="white"/>
                  </a:solidFill>
                  <a:latin typeface="Segoe UI Semibold"/>
                </a:rPr>
                <a:t>8.0</a:t>
              </a:r>
              <a:r>
                <a:rPr kumimoji="0" lang="en-US" sz="1500" b="0" i="0" u="none" strike="noStrike" kern="1200" cap="none" spc="0" normalizeH="0" baseline="0" noProof="0">
                  <a:ln>
                    <a:noFill/>
                  </a:ln>
                  <a:solidFill>
                    <a:prstClr val="white"/>
                  </a:solidFill>
                  <a:effectLst/>
                  <a:uLnTx/>
                  <a:uFillTx/>
                  <a:latin typeface="Segoe UI Semibold"/>
                  <a:ea typeface="+mn-ea"/>
                  <a:cs typeface="+mn-cs"/>
                </a:rPr>
                <a:t>%</a:t>
              </a:r>
            </a:p>
          </p:txBody>
        </p:sp>
        <p:sp>
          <p:nvSpPr>
            <p:cNvPr id="16" name="Freeform 14">
              <a:extLst>
                <a:ext uri="{FF2B5EF4-FFF2-40B4-BE49-F238E27FC236}">
                  <a16:creationId xmlns:a16="http://schemas.microsoft.com/office/drawing/2014/main" id="{CC6E7E4D-E80B-49BD-AA1C-B2B3C43C290B}"/>
                </a:ext>
              </a:extLst>
            </p:cNvPr>
            <p:cNvSpPr/>
            <p:nvPr/>
          </p:nvSpPr>
          <p:spPr>
            <a:xfrm rot="21600000">
              <a:off x="8644017" y="1204737"/>
              <a:ext cx="1531937" cy="541866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0650" tIns="1083733" rIns="122442" bIns="1083733" numCol="1" spcCol="1270" anchor="ctr"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white"/>
                  </a:solidFill>
                  <a:effectLst/>
                  <a:uLnTx/>
                  <a:uFillTx/>
                  <a:latin typeface="Segoe UI Semibold"/>
                  <a:ea typeface="+mn-ea"/>
                  <a:cs typeface="+mn-cs"/>
                </a:rPr>
                <a:t>Water</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2025: 6.3%</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0" lang="en-US" sz="1500" b="0" i="0" u="none" strike="noStrike" kern="1200" cap="none" spc="0" normalizeH="0" baseline="0" noProof="0">
                  <a:ln>
                    <a:noFill/>
                  </a:ln>
                  <a:solidFill>
                    <a:prstClr val="white"/>
                  </a:solidFill>
                  <a:effectLst/>
                  <a:uLnTx/>
                  <a:uFillTx/>
                  <a:latin typeface="Segoe UI Semibold"/>
                  <a:ea typeface="+mn-ea"/>
                  <a:cs typeface="+mn-cs"/>
                </a:rPr>
                <a:t>2026: 6.3%</a:t>
              </a:r>
            </a:p>
          </p:txBody>
        </p:sp>
      </p:grpSp>
      <p:sp>
        <p:nvSpPr>
          <p:cNvPr id="17" name="Slide Number Placeholder 4">
            <a:extLst>
              <a:ext uri="{FF2B5EF4-FFF2-40B4-BE49-F238E27FC236}">
                <a16:creationId xmlns:a16="http://schemas.microsoft.com/office/drawing/2014/main" id="{7926B2EF-2BD5-46CC-8FB5-CFC3A00DA9F0}"/>
              </a:ext>
            </a:extLst>
          </p:cNvPr>
          <p:cNvSpPr>
            <a:spLocks noGrp="1"/>
          </p:cNvSpPr>
          <p:nvPr>
            <p:ph type="sldNum" sz="quarter" idx="12"/>
          </p:nvPr>
        </p:nvSpPr>
        <p:spPr>
          <a:xfrm>
            <a:off x="0" y="6492875"/>
            <a:ext cx="2743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5" name="Rectangle 1">
            <a:extLst>
              <a:ext uri="{FF2B5EF4-FFF2-40B4-BE49-F238E27FC236}">
                <a16:creationId xmlns:a16="http://schemas.microsoft.com/office/drawing/2014/main" id="{1E96886A-E169-C417-D817-F02BE3645A97}"/>
              </a:ext>
            </a:extLst>
          </p:cNvPr>
          <p:cNvSpPr>
            <a:spLocks noChangeArrowheads="1"/>
          </p:cNvSpPr>
          <p:nvPr/>
        </p:nvSpPr>
        <p:spPr bwMode="auto">
          <a:xfrm flipV="1">
            <a:off x="-14991644" y="-461889"/>
            <a:ext cx="27183644"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5700" b="0" i="0" u="none" strike="noStrike" cap="none" normalizeH="0" baseline="0">
                <a:ln>
                  <a:noFill/>
                </a:ln>
                <a:solidFill>
                  <a:schemeClr val="tx1"/>
                </a:solidFill>
                <a:effectLst/>
                <a:latin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900" b="0" i="0" u="none" strike="noStrike" cap="none" normalizeH="0" baseline="0">
                <a:ln>
                  <a:noFill/>
                </a:ln>
                <a:solidFill>
                  <a:schemeClr val="tx1"/>
                </a:solidFill>
                <a:effectLst/>
                <a:latin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rPr>
              <a:t>​​ </a:t>
            </a:r>
          </a:p>
        </p:txBody>
      </p:sp>
      <p:pic>
        <p:nvPicPr>
          <p:cNvPr id="1027" name="Picture 3">
            <a:extLst>
              <a:ext uri="{FF2B5EF4-FFF2-40B4-BE49-F238E27FC236}">
                <a16:creationId xmlns:a16="http://schemas.microsoft.com/office/drawing/2014/main" id="{931E393E-522B-EF23-EB23-F6E5BC2944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68" y="-610657"/>
            <a:ext cx="318558" cy="318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06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F8787A-16BC-4E76-9F8D-AC100B0C8C64}"/>
              </a:ext>
            </a:extLst>
          </p:cNvPr>
          <p:cNvSpPr>
            <a:spLocks noGrp="1"/>
          </p:cNvSpPr>
          <p:nvPr>
            <p:ph type="title"/>
          </p:nvPr>
        </p:nvSpPr>
        <p:spPr/>
        <p:txBody>
          <a:bodyPr/>
          <a:lstStyle/>
          <a:p>
            <a:r>
              <a:rPr lang="en-US"/>
              <a:t>Highlights</a:t>
            </a:r>
          </a:p>
        </p:txBody>
      </p:sp>
      <p:sp>
        <p:nvSpPr>
          <p:cNvPr id="6" name="Text Placeholder 5">
            <a:extLst>
              <a:ext uri="{FF2B5EF4-FFF2-40B4-BE49-F238E27FC236}">
                <a16:creationId xmlns:a16="http://schemas.microsoft.com/office/drawing/2014/main" id="{131B366B-48BE-4810-A760-E9075D334A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E9BE696-7EED-4F10-9833-567638C42E53}"/>
              </a:ext>
            </a:extLst>
          </p:cNvPr>
          <p:cNvSpPr>
            <a:spLocks noGrp="1"/>
          </p:cNvSpPr>
          <p:nvPr>
            <p:ph type="sldNum" sz="quarter" idx="12"/>
          </p:nvPr>
        </p:nvSpPr>
        <p:spPr/>
        <p:txBody>
          <a:bodyPr/>
          <a:lstStyle/>
          <a:p>
            <a:pPr algn="l"/>
            <a:fld id="{B6CADAAC-02B8-4D1A-A7FE-45971F5C1351}" type="slidenum">
              <a:rPr lang="en-US" smtClean="0"/>
              <a:pPr algn="l"/>
              <a:t>23</a:t>
            </a:fld>
            <a:endParaRPr lang="en-US"/>
          </a:p>
        </p:txBody>
      </p:sp>
    </p:spTree>
    <p:extLst>
      <p:ext uri="{BB962C8B-B14F-4D97-AF65-F5344CB8AC3E}">
        <p14:creationId xmlns:p14="http://schemas.microsoft.com/office/powerpoint/2010/main" val="749869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327D4C-48F0-446A-ABA8-8032855C417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 name="Rectangle 6">
            <a:extLst>
              <a:ext uri="{FF2B5EF4-FFF2-40B4-BE49-F238E27FC236}">
                <a16:creationId xmlns:a16="http://schemas.microsoft.com/office/drawing/2014/main" id="{ABD9B606-2885-4049-8653-7BBCB63DFFF4}"/>
              </a:ext>
            </a:extLst>
          </p:cNvPr>
          <p:cNvSpPr/>
          <p:nvPr/>
        </p:nvSpPr>
        <p:spPr>
          <a:xfrm>
            <a:off x="-177800" y="-101600"/>
            <a:ext cx="12661900" cy="1010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mj-lt"/>
              </a:rPr>
              <a:t>Access</a:t>
            </a:r>
          </a:p>
        </p:txBody>
      </p:sp>
      <p:sp>
        <p:nvSpPr>
          <p:cNvPr id="10" name="Text Placeholder 5">
            <a:extLst>
              <a:ext uri="{FF2B5EF4-FFF2-40B4-BE49-F238E27FC236}">
                <a16:creationId xmlns:a16="http://schemas.microsoft.com/office/drawing/2014/main" id="{1DCF6A40-72CC-4763-82CD-80E8EBE887F7}"/>
              </a:ext>
            </a:extLst>
          </p:cNvPr>
          <p:cNvSpPr txBox="1">
            <a:spLocks/>
          </p:cNvSpPr>
          <p:nvPr/>
        </p:nvSpPr>
        <p:spPr>
          <a:xfrm>
            <a:off x="838200" y="1920174"/>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Title 7">
            <a:extLst>
              <a:ext uri="{FF2B5EF4-FFF2-40B4-BE49-F238E27FC236}">
                <a16:creationId xmlns:a16="http://schemas.microsoft.com/office/drawing/2014/main" id="{186A5EA2-6DF7-E212-AE89-4C3C916B1547}"/>
              </a:ext>
            </a:extLst>
          </p:cNvPr>
          <p:cNvSpPr txBox="1">
            <a:spLocks/>
          </p:cNvSpPr>
          <p:nvPr/>
        </p:nvSpPr>
        <p:spPr>
          <a:xfrm>
            <a:off x="839788" y="1188707"/>
            <a:ext cx="10515600" cy="314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400"/>
              <a:t>Total Funding: $345.4M</a:t>
            </a:r>
            <a:br>
              <a:rPr lang="en-US" sz="2400"/>
            </a:br>
            <a:r>
              <a:rPr lang="en-US" sz="2400"/>
              <a:t>General Fund $75.6M</a:t>
            </a:r>
          </a:p>
        </p:txBody>
      </p:sp>
      <p:sp>
        <p:nvSpPr>
          <p:cNvPr id="13" name="Content Placeholder 3">
            <a:extLst>
              <a:ext uri="{FF2B5EF4-FFF2-40B4-BE49-F238E27FC236}">
                <a16:creationId xmlns:a16="http://schemas.microsoft.com/office/drawing/2014/main" id="{6D993889-E646-C157-CD05-8F4D282BD9C7}"/>
              </a:ext>
            </a:extLst>
          </p:cNvPr>
          <p:cNvSpPr txBox="1">
            <a:spLocks/>
          </p:cNvSpPr>
          <p:nvPr/>
        </p:nvSpPr>
        <p:spPr>
          <a:xfrm>
            <a:off x="610290" y="1921923"/>
            <a:ext cx="5143080" cy="193077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a:latin typeface="Calibri"/>
                <a:cs typeface="Calibri"/>
              </a:rPr>
              <a:t>Vision Zero </a:t>
            </a:r>
          </a:p>
          <a:p>
            <a:pPr>
              <a:spcBef>
                <a:spcPts val="0"/>
              </a:spcBef>
            </a:pPr>
            <a:r>
              <a:rPr lang="en-US" sz="2000">
                <a:latin typeface="Calibri"/>
                <a:cs typeface="Calibri"/>
              </a:rPr>
              <a:t>Safe Routes to School</a:t>
            </a:r>
          </a:p>
          <a:p>
            <a:pPr>
              <a:spcBef>
                <a:spcPts val="0"/>
              </a:spcBef>
            </a:pPr>
            <a:r>
              <a:rPr lang="en-US" sz="2000">
                <a:latin typeface="Calibri"/>
                <a:cs typeface="Calibri"/>
              </a:rPr>
              <a:t>Language Access</a:t>
            </a:r>
          </a:p>
          <a:p>
            <a:pPr>
              <a:spcBef>
                <a:spcPts val="0"/>
              </a:spcBef>
            </a:pPr>
            <a:r>
              <a:rPr lang="en-US" sz="2000">
                <a:latin typeface="Calibri"/>
                <a:cs typeface="Calibri"/>
              </a:rPr>
              <a:t>Streets Initiative </a:t>
            </a:r>
          </a:p>
          <a:p>
            <a:pPr>
              <a:spcBef>
                <a:spcPts val="0"/>
              </a:spcBef>
            </a:pPr>
            <a:r>
              <a:rPr lang="en-US" sz="2000">
                <a:latin typeface="Calibri"/>
                <a:cs typeface="Calibri"/>
              </a:rPr>
              <a:t>Climate Action Plan</a:t>
            </a:r>
          </a:p>
          <a:p>
            <a:pPr>
              <a:spcBef>
                <a:spcPts val="0"/>
              </a:spcBef>
            </a:pPr>
            <a:r>
              <a:rPr lang="en-US" sz="2000">
                <a:latin typeface="Calibri"/>
                <a:cs typeface="Calibri"/>
              </a:rPr>
              <a:t>Tacoma Creates </a:t>
            </a:r>
          </a:p>
          <a:p>
            <a:pPr>
              <a:spcBef>
                <a:spcPts val="0"/>
              </a:spcBef>
            </a:pPr>
            <a:endParaRPr lang="en-US" sz="2000">
              <a:latin typeface="Calibri"/>
              <a:cs typeface="Calibri"/>
            </a:endParaRPr>
          </a:p>
          <a:p>
            <a:pPr marL="0" indent="0">
              <a:spcBef>
                <a:spcPts val="0"/>
              </a:spcBef>
              <a:buFont typeface="Arial" panose="020B0604020202020204" pitchFamily="34" charset="0"/>
              <a:buNone/>
            </a:pPr>
            <a:endParaRPr lang="en-US" sz="2000">
              <a:latin typeface="Calibri"/>
              <a:cs typeface="Calibri"/>
            </a:endParaRPr>
          </a:p>
        </p:txBody>
      </p:sp>
      <p:sp>
        <p:nvSpPr>
          <p:cNvPr id="14" name="Text Placeholder 11">
            <a:extLst>
              <a:ext uri="{FF2B5EF4-FFF2-40B4-BE49-F238E27FC236}">
                <a16:creationId xmlns:a16="http://schemas.microsoft.com/office/drawing/2014/main" id="{2209904B-1708-6F32-70F1-898042B97CD8}"/>
              </a:ext>
            </a:extLst>
          </p:cNvPr>
          <p:cNvSpPr txBox="1">
            <a:spLocks/>
          </p:cNvSpPr>
          <p:nvPr/>
        </p:nvSpPr>
        <p:spPr>
          <a:xfrm>
            <a:off x="581596" y="1256327"/>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Plan Implementation and Services </a:t>
            </a:r>
          </a:p>
        </p:txBody>
      </p:sp>
      <p:sp>
        <p:nvSpPr>
          <p:cNvPr id="16" name="Text Placeholder 11">
            <a:extLst>
              <a:ext uri="{FF2B5EF4-FFF2-40B4-BE49-F238E27FC236}">
                <a16:creationId xmlns:a16="http://schemas.microsoft.com/office/drawing/2014/main" id="{239B039C-0B5A-1275-DC6E-3E61D0504E4B}"/>
              </a:ext>
            </a:extLst>
          </p:cNvPr>
          <p:cNvSpPr txBox="1">
            <a:spLocks/>
          </p:cNvSpPr>
          <p:nvPr/>
        </p:nvSpPr>
        <p:spPr>
          <a:xfrm>
            <a:off x="680720" y="3565855"/>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a:rPr>
              <a:t>Changes in 2025-2026 Budget</a:t>
            </a:r>
          </a:p>
        </p:txBody>
      </p:sp>
      <p:graphicFrame>
        <p:nvGraphicFramePr>
          <p:cNvPr id="3" name="Table 2">
            <a:extLst>
              <a:ext uri="{FF2B5EF4-FFF2-40B4-BE49-F238E27FC236}">
                <a16:creationId xmlns:a16="http://schemas.microsoft.com/office/drawing/2014/main" id="{A21B6A14-7410-C9DA-DCC1-2888992C325A}"/>
              </a:ext>
            </a:extLst>
          </p:cNvPr>
          <p:cNvGraphicFramePr>
            <a:graphicFrameLocks noGrp="1"/>
          </p:cNvGraphicFramePr>
          <p:nvPr>
            <p:extLst>
              <p:ext uri="{D42A27DB-BD31-4B8C-83A1-F6EECF244321}">
                <p14:modId xmlns:p14="http://schemas.microsoft.com/office/powerpoint/2010/main" val="1484677778"/>
              </p:ext>
            </p:extLst>
          </p:nvPr>
        </p:nvGraphicFramePr>
        <p:xfrm>
          <a:off x="5425440" y="2471046"/>
          <a:ext cx="6256782" cy="1920240"/>
        </p:xfrm>
        <a:graphic>
          <a:graphicData uri="http://schemas.openxmlformats.org/drawingml/2006/table">
            <a:tbl>
              <a:tblPr firstRow="1">
                <a:tableStyleId>{5C22544A-7EE6-4342-B048-85BDC9FD1C3A}</a:tableStyleId>
              </a:tblPr>
              <a:tblGrid>
                <a:gridCol w="4064000">
                  <a:extLst>
                    <a:ext uri="{9D8B030D-6E8A-4147-A177-3AD203B41FA5}">
                      <a16:colId xmlns:a16="http://schemas.microsoft.com/office/drawing/2014/main" val="2142304532"/>
                    </a:ext>
                  </a:extLst>
                </a:gridCol>
                <a:gridCol w="2192782">
                  <a:extLst>
                    <a:ext uri="{9D8B030D-6E8A-4147-A177-3AD203B41FA5}">
                      <a16:colId xmlns:a16="http://schemas.microsoft.com/office/drawing/2014/main" val="3905212993"/>
                    </a:ext>
                  </a:extLst>
                </a:gridCol>
              </a:tblGrid>
              <a:tr h="184150">
                <a:tc>
                  <a:txBody>
                    <a:bodyPr/>
                    <a:lstStyle/>
                    <a:p>
                      <a:pPr algn="ctr" fontAlgn="b"/>
                      <a:r>
                        <a:rPr lang="en-US" sz="1400" u="none" strike="noStrike">
                          <a:effectLst/>
                        </a:rPr>
                        <a:t> Program Name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 2025-2026 Proposed Budget </a:t>
                      </a:r>
                      <a:endParaRPr lang="en-US" sz="1400" b="1"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137273880"/>
                  </a:ext>
                </a:extLst>
              </a:tr>
              <a:tr h="184150">
                <a:tc>
                  <a:txBody>
                    <a:bodyPr/>
                    <a:lstStyle/>
                    <a:p>
                      <a:pPr algn="ctr" fontAlgn="b"/>
                      <a:r>
                        <a:rPr lang="en-US" sz="1400" u="none" strike="noStrike">
                          <a:effectLst/>
                        </a:rPr>
                        <a:t> Street Maintenance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$33.4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2284824575"/>
                  </a:ext>
                </a:extLst>
              </a:tr>
              <a:tr h="184150">
                <a:tc>
                  <a:txBody>
                    <a:bodyPr/>
                    <a:lstStyle/>
                    <a:p>
                      <a:pPr algn="ctr" fontAlgn="b"/>
                      <a:r>
                        <a:rPr lang="en-US" sz="1400" b="0" i="0" u="none" strike="noStrike">
                          <a:solidFill>
                            <a:srgbClr val="152E4A"/>
                          </a:solidFill>
                          <a:effectLst/>
                          <a:latin typeface="Calibri" panose="020F0502020204030204" pitchFamily="34" charset="0"/>
                        </a:rPr>
                        <a:t>Transportation and Facility Capital Projects</a:t>
                      </a:r>
                    </a:p>
                  </a:txBody>
                  <a:tcPr marL="0" marR="0" marT="0" marB="0" anchor="ctr"/>
                </a:tc>
                <a:tc>
                  <a:txBody>
                    <a:bodyPr/>
                    <a:lstStyle/>
                    <a:p>
                      <a:pPr algn="ctr" fontAlgn="b"/>
                      <a:r>
                        <a:rPr lang="en-US" sz="1400" b="0" i="0" u="none" strike="noStrike">
                          <a:solidFill>
                            <a:srgbClr val="152E4A"/>
                          </a:solidFill>
                          <a:effectLst/>
                          <a:latin typeface="Calibri" panose="020F0502020204030204" pitchFamily="34" charset="0"/>
                        </a:rPr>
                        <a:t>$27.2 M </a:t>
                      </a:r>
                    </a:p>
                  </a:txBody>
                  <a:tcPr marL="0" marR="0" marT="0" marB="0" anchor="ctr"/>
                </a:tc>
                <a:extLst>
                  <a:ext uri="{0D108BD9-81ED-4DB2-BD59-A6C34878D82A}">
                    <a16:rowId xmlns:a16="http://schemas.microsoft.com/office/drawing/2014/main" val="4104936863"/>
                  </a:ext>
                </a:extLst>
              </a:tr>
              <a:tr h="184150">
                <a:tc>
                  <a:txBody>
                    <a:bodyPr/>
                    <a:lstStyle/>
                    <a:p>
                      <a:pPr algn="ctr" fontAlgn="b"/>
                      <a:r>
                        <a:rPr lang="en-US" sz="1400" u="none" strike="noStrike">
                          <a:effectLst/>
                        </a:rPr>
                        <a:t> Streets Initiative Contracted Services and Capital Programs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 $37.3 M</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647522985"/>
                  </a:ext>
                </a:extLst>
              </a:tr>
              <a:tr h="184150">
                <a:tc>
                  <a:txBody>
                    <a:bodyPr/>
                    <a:lstStyle/>
                    <a:p>
                      <a:pPr algn="ctr" fontAlgn="b"/>
                      <a:r>
                        <a:rPr lang="en-US" sz="1400" b="0" i="0" u="none" strike="noStrike">
                          <a:solidFill>
                            <a:srgbClr val="152E4A"/>
                          </a:solidFill>
                          <a:effectLst/>
                          <a:latin typeface="Calibri" panose="020F0502020204030204" pitchFamily="34" charset="0"/>
                        </a:rPr>
                        <a:t>Library Neighborhood Services</a:t>
                      </a:r>
                    </a:p>
                  </a:txBody>
                  <a:tcPr marL="0" marR="0" marT="0" marB="0" anchor="ctr"/>
                </a:tc>
                <a:tc>
                  <a:txBody>
                    <a:bodyPr/>
                    <a:lstStyle/>
                    <a:p>
                      <a:pPr algn="ctr" fontAlgn="b"/>
                      <a:r>
                        <a:rPr lang="en-US" sz="1400" b="0" i="0" u="none" strike="noStrike">
                          <a:solidFill>
                            <a:srgbClr val="152E4A"/>
                          </a:solidFill>
                          <a:effectLst/>
                          <a:latin typeface="Calibri" panose="020F0502020204030204" pitchFamily="34" charset="0"/>
                        </a:rPr>
                        <a:t>$19.1 M</a:t>
                      </a:r>
                    </a:p>
                  </a:txBody>
                  <a:tcPr marL="0" marR="0" marT="0" marB="0" anchor="ctr"/>
                </a:tc>
                <a:extLst>
                  <a:ext uri="{0D108BD9-81ED-4DB2-BD59-A6C34878D82A}">
                    <a16:rowId xmlns:a16="http://schemas.microsoft.com/office/drawing/2014/main" val="3305105360"/>
                  </a:ext>
                </a:extLst>
              </a:tr>
              <a:tr h="184150">
                <a:tc>
                  <a:txBody>
                    <a:bodyPr/>
                    <a:lstStyle/>
                    <a:p>
                      <a:pPr algn="ctr" fontAlgn="b"/>
                      <a:r>
                        <a:rPr lang="en-US" sz="1400" u="none" strike="noStrike">
                          <a:effectLst/>
                        </a:rPr>
                        <a:t>Tacoma Creates Programming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 $10.6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867532409"/>
                  </a:ext>
                </a:extLst>
              </a:tr>
              <a:tr h="184150">
                <a:tc>
                  <a:txBody>
                    <a:bodyPr/>
                    <a:lstStyle/>
                    <a:p>
                      <a:pPr algn="ctr" fontAlgn="b"/>
                      <a:r>
                        <a:rPr lang="en-US" sz="1400" b="0" i="0" u="none" strike="noStrike">
                          <a:solidFill>
                            <a:srgbClr val="152E4A"/>
                          </a:solidFill>
                          <a:effectLst/>
                          <a:latin typeface="Calibri" panose="020F0502020204030204" pitchFamily="34" charset="0"/>
                        </a:rPr>
                        <a:t>Capital Sidewalk Program </a:t>
                      </a:r>
                    </a:p>
                  </a:txBody>
                  <a:tcPr marL="0" marR="0" marT="0" marB="0" anchor="ctr"/>
                </a:tc>
                <a:tc>
                  <a:txBody>
                    <a:bodyPr/>
                    <a:lstStyle/>
                    <a:p>
                      <a:pPr algn="ctr" fontAlgn="b"/>
                      <a:r>
                        <a:rPr lang="en-US" sz="1400" b="0" i="0" u="none" strike="noStrike">
                          <a:solidFill>
                            <a:srgbClr val="152E4A"/>
                          </a:solidFill>
                          <a:effectLst/>
                          <a:latin typeface="Calibri" panose="020F0502020204030204" pitchFamily="34" charset="0"/>
                        </a:rPr>
                        <a:t>$4.7 M</a:t>
                      </a:r>
                    </a:p>
                  </a:txBody>
                  <a:tcPr marL="0" marR="0" marT="0" marB="0" anchor="ctr"/>
                </a:tc>
                <a:extLst>
                  <a:ext uri="{0D108BD9-81ED-4DB2-BD59-A6C34878D82A}">
                    <a16:rowId xmlns:a16="http://schemas.microsoft.com/office/drawing/2014/main" val="1392390105"/>
                  </a:ext>
                </a:extLst>
              </a:tr>
              <a:tr h="184150">
                <a:tc>
                  <a:txBody>
                    <a:bodyPr/>
                    <a:lstStyle/>
                    <a:p>
                      <a:pPr algn="ctr" fontAlgn="b"/>
                      <a:r>
                        <a:rPr lang="en-US" sz="1400" u="none" strike="noStrike">
                          <a:effectLst/>
                        </a:rPr>
                        <a:t> Customer Service - 311</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 $1.9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339651096"/>
                  </a:ext>
                </a:extLst>
              </a:tr>
            </a:tbl>
          </a:graphicData>
        </a:graphic>
      </p:graphicFrame>
      <p:sp>
        <p:nvSpPr>
          <p:cNvPr id="20" name="Content Placeholder 3">
            <a:extLst>
              <a:ext uri="{FF2B5EF4-FFF2-40B4-BE49-F238E27FC236}">
                <a16:creationId xmlns:a16="http://schemas.microsoft.com/office/drawing/2014/main" id="{B3687724-51FD-FA11-5A1B-5F818B569DAC}"/>
              </a:ext>
            </a:extLst>
          </p:cNvPr>
          <p:cNvSpPr txBox="1">
            <a:spLocks/>
          </p:cNvSpPr>
          <p:nvPr/>
        </p:nvSpPr>
        <p:spPr>
          <a:xfrm>
            <a:off x="622386" y="4268399"/>
            <a:ext cx="5530127" cy="216058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100"/>
              </a:spcBef>
            </a:pPr>
            <a:r>
              <a:rPr lang="en-US" sz="1600">
                <a:ea typeface="+mn-lt"/>
                <a:cs typeface="+mn-lt"/>
              </a:rPr>
              <a:t>Budget Grant Match Opportunities</a:t>
            </a:r>
            <a:endParaRPr lang="en-US" sz="1600">
              <a:cs typeface="Calibri"/>
            </a:endParaRPr>
          </a:p>
          <a:p>
            <a:pPr>
              <a:lnSpc>
                <a:spcPct val="110000"/>
              </a:lnSpc>
              <a:spcBef>
                <a:spcPts val="100"/>
              </a:spcBef>
            </a:pPr>
            <a:r>
              <a:rPr lang="en-US" sz="1600">
                <a:ea typeface="+mn-lt"/>
                <a:cs typeface="+mn-lt"/>
              </a:rPr>
              <a:t>Safe Routes to School Improvements</a:t>
            </a:r>
            <a:endParaRPr lang="en-US" sz="1600">
              <a:cs typeface="Calibri"/>
            </a:endParaRPr>
          </a:p>
          <a:p>
            <a:pPr>
              <a:lnSpc>
                <a:spcPct val="120000"/>
              </a:lnSpc>
              <a:spcBef>
                <a:spcPts val="0"/>
              </a:spcBef>
            </a:pPr>
            <a:r>
              <a:rPr lang="en-US" sz="1600">
                <a:ea typeface="+mn-lt"/>
                <a:cs typeface="+mn-lt"/>
              </a:rPr>
              <a:t>Active Transportation Infrastructure Improvements</a:t>
            </a:r>
            <a:endParaRPr lang="en-US" sz="1600">
              <a:cs typeface="Calibri"/>
            </a:endParaRPr>
          </a:p>
          <a:p>
            <a:pPr>
              <a:lnSpc>
                <a:spcPct val="120000"/>
              </a:lnSpc>
              <a:spcBef>
                <a:spcPts val="100"/>
              </a:spcBef>
            </a:pPr>
            <a:r>
              <a:rPr lang="en-US" sz="1600">
                <a:ea typeface="+mn-lt"/>
                <a:cs typeface="+mn-lt"/>
              </a:rPr>
              <a:t>Capital Sidewalk Program</a:t>
            </a:r>
            <a:endParaRPr lang="en-US" sz="1600">
              <a:latin typeface="Calibri"/>
              <a:cs typeface="Calibri"/>
            </a:endParaRPr>
          </a:p>
          <a:p>
            <a:pPr>
              <a:lnSpc>
                <a:spcPct val="120000"/>
              </a:lnSpc>
              <a:spcBef>
                <a:spcPts val="100"/>
              </a:spcBef>
            </a:pPr>
            <a:r>
              <a:rPr lang="en-US" sz="1600">
                <a:ea typeface="+mn-lt"/>
                <a:cs typeface="+mn-lt"/>
              </a:rPr>
              <a:t>Traffic Signal Improvements</a:t>
            </a:r>
          </a:p>
          <a:p>
            <a:pPr>
              <a:lnSpc>
                <a:spcPct val="120000"/>
              </a:lnSpc>
              <a:spcBef>
                <a:spcPts val="100"/>
              </a:spcBef>
            </a:pPr>
            <a:r>
              <a:rPr lang="en-US" sz="1600">
                <a:latin typeface="Calibri"/>
                <a:cs typeface="Calibri"/>
              </a:rPr>
              <a:t>Maker Space Librarian</a:t>
            </a:r>
          </a:p>
          <a:p>
            <a:pPr>
              <a:lnSpc>
                <a:spcPct val="120000"/>
              </a:lnSpc>
              <a:spcBef>
                <a:spcPts val="100"/>
              </a:spcBef>
              <a:buFont typeface="Arial" panose="020B0604020202020204" pitchFamily="34" charset="0"/>
              <a:buChar char="•"/>
            </a:pPr>
            <a:endParaRPr lang="en-US" sz="1600">
              <a:latin typeface="Calibri"/>
              <a:cs typeface="Calibri"/>
            </a:endParaRPr>
          </a:p>
          <a:p>
            <a:pPr>
              <a:lnSpc>
                <a:spcPct val="110000"/>
              </a:lnSpc>
              <a:spcBef>
                <a:spcPts val="100"/>
              </a:spcBef>
            </a:pPr>
            <a:endParaRPr lang="en-US" sz="1600">
              <a:latin typeface="Calibri"/>
              <a:cs typeface="Calibri"/>
            </a:endParaRPr>
          </a:p>
          <a:p>
            <a:pPr>
              <a:spcBef>
                <a:spcPts val="0"/>
              </a:spcBef>
            </a:pPr>
            <a:endParaRPr lang="en-US" sz="1600">
              <a:latin typeface="Calibri"/>
              <a:cs typeface="Calibri"/>
            </a:endParaRPr>
          </a:p>
        </p:txBody>
      </p:sp>
    </p:spTree>
    <p:extLst>
      <p:ext uri="{BB962C8B-B14F-4D97-AF65-F5344CB8AC3E}">
        <p14:creationId xmlns:p14="http://schemas.microsoft.com/office/powerpoint/2010/main" val="421073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C23AE1-EBD8-4660-8FCD-D4FCF9F0E30B}"/>
              </a:ext>
            </a:extLst>
          </p:cNvPr>
          <p:cNvSpPr>
            <a:spLocks noGrp="1"/>
          </p:cNvSpPr>
          <p:nvPr>
            <p:ph type="title"/>
          </p:nvPr>
        </p:nvSpPr>
        <p:spPr>
          <a:xfrm>
            <a:off x="839788" y="1188707"/>
            <a:ext cx="10515600" cy="314456"/>
          </a:xfrm>
        </p:spPr>
        <p:txBody>
          <a:bodyPr>
            <a:noAutofit/>
          </a:bodyPr>
          <a:lstStyle/>
          <a:p>
            <a:pPr algn="ctr"/>
            <a:r>
              <a:rPr lang="en-US" sz="2400">
                <a:solidFill>
                  <a:schemeClr val="tx2"/>
                </a:solidFill>
              </a:rPr>
              <a:t>Total Funding: $93.8M</a:t>
            </a:r>
            <a:br>
              <a:rPr lang="en-US" sz="2400">
                <a:solidFill>
                  <a:schemeClr val="tx2"/>
                </a:solidFill>
              </a:rPr>
            </a:br>
            <a:r>
              <a:rPr lang="en-US" sz="2400">
                <a:solidFill>
                  <a:schemeClr val="tx2"/>
                </a:solidFill>
              </a:rPr>
              <a:t>General Fund $16.6M</a:t>
            </a:r>
          </a:p>
        </p:txBody>
      </p:sp>
      <p:sp>
        <p:nvSpPr>
          <p:cNvPr id="6" name="Text Placeholder 5">
            <a:extLst>
              <a:ext uri="{FF2B5EF4-FFF2-40B4-BE49-F238E27FC236}">
                <a16:creationId xmlns:a16="http://schemas.microsoft.com/office/drawing/2014/main" id="{906C4FFF-C927-4BE9-A176-B7C150578B04}"/>
              </a:ext>
            </a:extLst>
          </p:cNvPr>
          <p:cNvSpPr>
            <a:spLocks noGrp="1"/>
          </p:cNvSpPr>
          <p:nvPr>
            <p:ph type="body" idx="1"/>
          </p:nvPr>
        </p:nvSpPr>
        <p:spPr/>
        <p:txBody>
          <a:bodyPr/>
          <a:lstStyle/>
          <a:p>
            <a:endParaRPr lang="en-US"/>
          </a:p>
        </p:txBody>
      </p:sp>
      <p:graphicFrame>
        <p:nvGraphicFramePr>
          <p:cNvPr id="10" name="Content Placeholder 9">
            <a:extLst>
              <a:ext uri="{FF2B5EF4-FFF2-40B4-BE49-F238E27FC236}">
                <a16:creationId xmlns:a16="http://schemas.microsoft.com/office/drawing/2014/main" id="{AA770130-6082-D06C-1A24-CFA1BA815028}"/>
              </a:ext>
            </a:extLst>
          </p:cNvPr>
          <p:cNvGraphicFramePr>
            <a:graphicFrameLocks noGrp="1"/>
          </p:cNvGraphicFramePr>
          <p:nvPr>
            <p:ph sz="half" idx="2"/>
            <p:extLst>
              <p:ext uri="{D42A27DB-BD31-4B8C-83A1-F6EECF244321}">
                <p14:modId xmlns:p14="http://schemas.microsoft.com/office/powerpoint/2010/main" val="1206513141"/>
              </p:ext>
            </p:extLst>
          </p:nvPr>
        </p:nvGraphicFramePr>
        <p:xfrm>
          <a:off x="787843" y="2349815"/>
          <a:ext cx="5157787" cy="2637473"/>
        </p:xfrm>
        <a:graphic>
          <a:graphicData uri="http://schemas.openxmlformats.org/drawingml/2006/table">
            <a:tbl>
              <a:tblPr firstRow="1">
                <a:tableStyleId>{93296810-A885-4BE3-A3E7-6D5BEEA58F35}</a:tableStyleId>
              </a:tblPr>
              <a:tblGrid>
                <a:gridCol w="2971206">
                  <a:extLst>
                    <a:ext uri="{9D8B030D-6E8A-4147-A177-3AD203B41FA5}">
                      <a16:colId xmlns:a16="http://schemas.microsoft.com/office/drawing/2014/main" val="3805458802"/>
                    </a:ext>
                  </a:extLst>
                </a:gridCol>
                <a:gridCol w="2186581">
                  <a:extLst>
                    <a:ext uri="{9D8B030D-6E8A-4147-A177-3AD203B41FA5}">
                      <a16:colId xmlns:a16="http://schemas.microsoft.com/office/drawing/2014/main" val="3404816472"/>
                    </a:ext>
                  </a:extLst>
                </a:gridCol>
              </a:tblGrid>
              <a:tr h="442151">
                <a:tc>
                  <a:txBody>
                    <a:bodyPr/>
                    <a:lstStyle/>
                    <a:p>
                      <a:pPr algn="ctr" fontAlgn="b"/>
                      <a:r>
                        <a:rPr lang="en-US" sz="1400" u="none" strike="noStrike">
                          <a:effectLst/>
                        </a:rPr>
                        <a:t> Program Name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 2025-2026 Proposed Budget </a:t>
                      </a:r>
                      <a:endParaRPr lang="en-US" sz="1400" b="1"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218390693"/>
                  </a:ext>
                </a:extLst>
              </a:tr>
              <a:tr h="294767">
                <a:tc>
                  <a:txBody>
                    <a:bodyPr/>
                    <a:lstStyle/>
                    <a:p>
                      <a:pPr algn="ctr" fontAlgn="b"/>
                      <a:r>
                        <a:rPr lang="en-US" sz="1400" u="none" strike="noStrike">
                          <a:effectLst/>
                        </a:rPr>
                        <a:t> Site, Residential and Building  Development and Permitting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$22.2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88273069"/>
                  </a:ext>
                </a:extLst>
              </a:tr>
              <a:tr h="294767">
                <a:tc>
                  <a:txBody>
                    <a:bodyPr/>
                    <a:lstStyle/>
                    <a:p>
                      <a:pPr algn="ctr" fontAlgn="b"/>
                      <a:r>
                        <a:rPr lang="en-US" sz="1400" u="none" strike="noStrike">
                          <a:effectLst/>
                        </a:rPr>
                        <a:t> Affordable Housing Fund Programs</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$19.4 M</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121290807"/>
                  </a:ext>
                </a:extLst>
              </a:tr>
              <a:tr h="294767">
                <a:tc>
                  <a:txBody>
                    <a:bodyPr/>
                    <a:lstStyle/>
                    <a:p>
                      <a:pPr algn="ctr" fontAlgn="b"/>
                      <a:r>
                        <a:rPr lang="en-US" sz="1400" u="none" strike="noStrike">
                          <a:effectLst/>
                        </a:rPr>
                        <a:t> Emergency Sheltering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 $11.3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847320033"/>
                  </a:ext>
                </a:extLst>
              </a:tr>
              <a:tr h="294767">
                <a:tc>
                  <a:txBody>
                    <a:bodyPr/>
                    <a:lstStyle/>
                    <a:p>
                      <a:pPr algn="ctr" fontAlgn="b"/>
                      <a:r>
                        <a:rPr lang="en-US" sz="1400" u="none" strike="noStrike">
                          <a:effectLst/>
                        </a:rPr>
                        <a:t> Permit Compliance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$5.8 M</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022654232"/>
                  </a:ext>
                </a:extLst>
              </a:tr>
              <a:tr h="294767">
                <a:tc>
                  <a:txBody>
                    <a:bodyPr/>
                    <a:lstStyle/>
                    <a:p>
                      <a:pPr algn="ctr" fontAlgn="b"/>
                      <a:r>
                        <a:rPr lang="en-US" sz="1400" b="0" i="0" u="none" strike="noStrike">
                          <a:solidFill>
                            <a:srgbClr val="152E4A"/>
                          </a:solidFill>
                          <a:effectLst/>
                          <a:latin typeface="Calibri"/>
                        </a:rPr>
                        <a:t>Housing and Homeless Services </a:t>
                      </a:r>
                    </a:p>
                  </a:txBody>
                  <a:tcPr marL="0" marR="0" marT="0" marB="0" anchor="ctr"/>
                </a:tc>
                <a:tc>
                  <a:txBody>
                    <a:bodyPr/>
                    <a:lstStyle/>
                    <a:p>
                      <a:pPr algn="ctr" fontAlgn="b"/>
                      <a:r>
                        <a:rPr lang="en-US" sz="1400" u="none" strike="noStrike">
                          <a:effectLst/>
                        </a:rPr>
                        <a:t>$5.4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981166898"/>
                  </a:ext>
                </a:extLst>
              </a:tr>
              <a:tr h="294767">
                <a:tc>
                  <a:txBody>
                    <a:bodyPr/>
                    <a:lstStyle/>
                    <a:p>
                      <a:pPr algn="ctr" fontAlgn="b"/>
                      <a:r>
                        <a:rPr lang="en-US" sz="1400" b="0" i="0" u="none" strike="noStrike">
                          <a:solidFill>
                            <a:srgbClr val="152E4A"/>
                          </a:solidFill>
                          <a:effectLst/>
                          <a:latin typeface="Calibri"/>
                        </a:rPr>
                        <a:t>Community Development Block Grant</a:t>
                      </a:r>
                    </a:p>
                  </a:txBody>
                  <a:tcPr marL="0" marR="0" marT="0" marB="0" anchor="ctr"/>
                </a:tc>
                <a:tc>
                  <a:txBody>
                    <a:bodyPr/>
                    <a:lstStyle/>
                    <a:p>
                      <a:pPr algn="ctr" fontAlgn="b"/>
                      <a:r>
                        <a:rPr lang="en-US" sz="1400" b="0" i="0" u="none" strike="noStrike">
                          <a:solidFill>
                            <a:srgbClr val="152E4A"/>
                          </a:solidFill>
                          <a:effectLst/>
                          <a:latin typeface="Calibri"/>
                        </a:rPr>
                        <a:t>$2.5 M</a:t>
                      </a:r>
                    </a:p>
                  </a:txBody>
                  <a:tcPr marL="0" marR="0" marT="0" marB="0" anchor="ctr"/>
                </a:tc>
                <a:extLst>
                  <a:ext uri="{0D108BD9-81ED-4DB2-BD59-A6C34878D82A}">
                    <a16:rowId xmlns:a16="http://schemas.microsoft.com/office/drawing/2014/main" val="1499678133"/>
                  </a:ext>
                </a:extLst>
              </a:tr>
              <a:tr h="294767">
                <a:tc>
                  <a:txBody>
                    <a:bodyPr/>
                    <a:lstStyle/>
                    <a:p>
                      <a:pPr algn="ctr" fontAlgn="b"/>
                      <a:r>
                        <a:rPr lang="en-US" sz="1400" b="0" i="0" u="none" strike="noStrike">
                          <a:solidFill>
                            <a:srgbClr val="152E4A"/>
                          </a:solidFill>
                          <a:effectLst/>
                          <a:latin typeface="Calibri"/>
                        </a:rPr>
                        <a:t>Landlord Tenant &amp; Tenant Relocation </a:t>
                      </a:r>
                    </a:p>
                  </a:txBody>
                  <a:tcPr marL="0" marR="0" marT="0" marB="0" anchor="ctr"/>
                </a:tc>
                <a:tc>
                  <a:txBody>
                    <a:bodyPr/>
                    <a:lstStyle/>
                    <a:p>
                      <a:pPr algn="ctr" fontAlgn="b"/>
                      <a:r>
                        <a:rPr lang="en-US" sz="1400" b="0" i="0" u="none" strike="noStrike">
                          <a:solidFill>
                            <a:srgbClr val="152E4A"/>
                          </a:solidFill>
                          <a:effectLst/>
                          <a:latin typeface="Calibri"/>
                        </a:rPr>
                        <a:t>$1.1 M </a:t>
                      </a:r>
                    </a:p>
                  </a:txBody>
                  <a:tcPr marL="0" marR="0" marT="0" marB="0" anchor="ctr"/>
                </a:tc>
                <a:extLst>
                  <a:ext uri="{0D108BD9-81ED-4DB2-BD59-A6C34878D82A}">
                    <a16:rowId xmlns:a16="http://schemas.microsoft.com/office/drawing/2014/main" val="1654829310"/>
                  </a:ext>
                </a:extLst>
              </a:tr>
            </a:tbl>
          </a:graphicData>
        </a:graphic>
      </p:graphicFrame>
      <p:sp>
        <p:nvSpPr>
          <p:cNvPr id="5" name="Slide Number Placeholder 4">
            <a:extLst>
              <a:ext uri="{FF2B5EF4-FFF2-40B4-BE49-F238E27FC236}">
                <a16:creationId xmlns:a16="http://schemas.microsoft.com/office/drawing/2014/main" id="{54327D4C-48F0-446A-ABA8-8032855C417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8" name="Pentagon 4">
            <a:extLst>
              <a:ext uri="{FF2B5EF4-FFF2-40B4-BE49-F238E27FC236}">
                <a16:creationId xmlns:a16="http://schemas.microsoft.com/office/drawing/2014/main" id="{38C68464-C43A-4083-A2F1-AA0466DF675E}"/>
              </a:ext>
            </a:extLst>
          </p:cNvPr>
          <p:cNvSpPr txBox="1"/>
          <p:nvPr/>
        </p:nvSpPr>
        <p:spPr>
          <a:xfrm>
            <a:off x="-105206" y="-58577"/>
            <a:ext cx="12402410" cy="87428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385535" tIns="83820" rIns="156464"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prstClr val="white"/>
                </a:solidFill>
                <a:effectLst/>
                <a:uLnTx/>
                <a:uFillTx/>
                <a:latin typeface="+mj-lt"/>
                <a:ea typeface="+mn-ea"/>
                <a:cs typeface="+mn-cs"/>
              </a:rPr>
              <a:t>Housing and Homelessness</a:t>
            </a:r>
          </a:p>
        </p:txBody>
      </p:sp>
      <p:sp>
        <p:nvSpPr>
          <p:cNvPr id="4" name="Content Placeholder 3">
            <a:extLst>
              <a:ext uri="{FF2B5EF4-FFF2-40B4-BE49-F238E27FC236}">
                <a16:creationId xmlns:a16="http://schemas.microsoft.com/office/drawing/2014/main" id="{2590AD23-E06B-C4B8-7587-BE75F0435D36}"/>
              </a:ext>
            </a:extLst>
          </p:cNvPr>
          <p:cNvSpPr>
            <a:spLocks noGrp="1"/>
          </p:cNvSpPr>
          <p:nvPr>
            <p:ph sz="quarter" idx="4"/>
          </p:nvPr>
        </p:nvSpPr>
        <p:spPr>
          <a:xfrm>
            <a:off x="6272784" y="2246987"/>
            <a:ext cx="5082604" cy="3684588"/>
          </a:xfrm>
        </p:spPr>
        <p:txBody>
          <a:bodyPr>
            <a:normAutofit/>
          </a:bodyPr>
          <a:lstStyle/>
          <a:p>
            <a:pPr>
              <a:spcBef>
                <a:spcPts val="0"/>
              </a:spcBef>
            </a:pPr>
            <a:r>
              <a:rPr lang="en-US" sz="2000">
                <a:latin typeface="Calibri"/>
                <a:cs typeface="Calibri"/>
              </a:rPr>
              <a:t>Home in Tacoma</a:t>
            </a:r>
          </a:p>
          <a:p>
            <a:pPr>
              <a:spcBef>
                <a:spcPts val="0"/>
              </a:spcBef>
            </a:pPr>
            <a:r>
              <a:rPr lang="en-US" sz="2000">
                <a:latin typeface="Calibri"/>
                <a:cs typeface="Calibri"/>
              </a:rPr>
              <a:t>Sub-area Plans</a:t>
            </a:r>
          </a:p>
          <a:p>
            <a:pPr>
              <a:spcBef>
                <a:spcPts val="0"/>
              </a:spcBef>
            </a:pPr>
            <a:r>
              <a:rPr lang="en-US" sz="2000">
                <a:latin typeface="Calibri"/>
                <a:cs typeface="Calibri"/>
              </a:rPr>
              <a:t>Anti-displacement work</a:t>
            </a:r>
          </a:p>
          <a:p>
            <a:pPr>
              <a:spcBef>
                <a:spcPts val="0"/>
              </a:spcBef>
            </a:pPr>
            <a:r>
              <a:rPr lang="en-US" sz="2000">
                <a:latin typeface="Calibri"/>
                <a:cs typeface="Calibri"/>
              </a:rPr>
              <a:t>Legislative priorities for housing and homelessness funding </a:t>
            </a:r>
          </a:p>
          <a:p>
            <a:pPr marL="0" indent="0">
              <a:spcBef>
                <a:spcPts val="0"/>
              </a:spcBef>
              <a:buNone/>
            </a:pPr>
            <a:endParaRPr lang="en-US" sz="2000">
              <a:latin typeface="Calibri"/>
              <a:cs typeface="Calibri"/>
            </a:endParaRPr>
          </a:p>
          <a:p>
            <a:pPr marL="0" indent="0">
              <a:spcBef>
                <a:spcPts val="0"/>
              </a:spcBef>
              <a:buNone/>
            </a:pPr>
            <a:endParaRPr lang="en-US" sz="2000">
              <a:latin typeface="Calibri"/>
              <a:cs typeface="Calibri"/>
            </a:endParaRPr>
          </a:p>
        </p:txBody>
      </p:sp>
      <p:sp>
        <p:nvSpPr>
          <p:cNvPr id="12" name="Text Placeholder 11">
            <a:extLst>
              <a:ext uri="{FF2B5EF4-FFF2-40B4-BE49-F238E27FC236}">
                <a16:creationId xmlns:a16="http://schemas.microsoft.com/office/drawing/2014/main" id="{03638A35-3927-1373-1CB7-D3550E5E4A72}"/>
              </a:ext>
            </a:extLst>
          </p:cNvPr>
          <p:cNvSpPr>
            <a:spLocks noGrp="1"/>
          </p:cNvSpPr>
          <p:nvPr>
            <p:ph type="body" sz="quarter" idx="3"/>
          </p:nvPr>
        </p:nvSpPr>
        <p:spPr>
          <a:xfrm>
            <a:off x="6272784" y="1423075"/>
            <a:ext cx="5082604" cy="823912"/>
          </a:xfrm>
        </p:spPr>
        <p:txBody>
          <a:bodyPr/>
          <a:lstStyle/>
          <a:p>
            <a:pPr marL="0" indent="0">
              <a:spcBef>
                <a:spcPts val="0"/>
              </a:spcBef>
              <a:buNone/>
            </a:pPr>
            <a:r>
              <a:rPr lang="en-US" sz="2400" b="1">
                <a:cs typeface="Times New Roman" panose="02020603050405020304" pitchFamily="18" charset="0"/>
              </a:rPr>
              <a:t>Plan Implementation and Services </a:t>
            </a:r>
          </a:p>
        </p:txBody>
      </p:sp>
      <p:sp>
        <p:nvSpPr>
          <p:cNvPr id="13" name="Content Placeholder 3">
            <a:extLst>
              <a:ext uri="{FF2B5EF4-FFF2-40B4-BE49-F238E27FC236}">
                <a16:creationId xmlns:a16="http://schemas.microsoft.com/office/drawing/2014/main" id="{30F085C2-0DEC-DB66-3AD1-A3EFE4B641C6}"/>
              </a:ext>
            </a:extLst>
          </p:cNvPr>
          <p:cNvSpPr txBox="1">
            <a:spLocks/>
          </p:cNvSpPr>
          <p:nvPr/>
        </p:nvSpPr>
        <p:spPr>
          <a:xfrm>
            <a:off x="6370320" y="3910203"/>
            <a:ext cx="5082604" cy="36845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endParaRPr lang="en-US" sz="2000">
              <a:latin typeface="Calibri"/>
              <a:cs typeface="Calibri"/>
            </a:endParaRPr>
          </a:p>
        </p:txBody>
      </p:sp>
      <p:sp>
        <p:nvSpPr>
          <p:cNvPr id="3" name="Content Placeholder 3">
            <a:extLst>
              <a:ext uri="{FF2B5EF4-FFF2-40B4-BE49-F238E27FC236}">
                <a16:creationId xmlns:a16="http://schemas.microsoft.com/office/drawing/2014/main" id="{3714167C-7D74-2614-242E-85540F7801D2}"/>
              </a:ext>
            </a:extLst>
          </p:cNvPr>
          <p:cNvSpPr txBox="1">
            <a:spLocks/>
          </p:cNvSpPr>
          <p:nvPr/>
        </p:nvSpPr>
        <p:spPr>
          <a:xfrm>
            <a:off x="6321552" y="4214383"/>
            <a:ext cx="5082604" cy="36845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a:latin typeface="Calibri"/>
                <a:cs typeface="Calibri"/>
              </a:rPr>
              <a:t>Communication Team in Permitting</a:t>
            </a:r>
          </a:p>
          <a:p>
            <a:pPr>
              <a:spcBef>
                <a:spcPts val="0"/>
              </a:spcBef>
            </a:pPr>
            <a:r>
              <a:rPr lang="en-US" sz="2000">
                <a:latin typeface="Calibri"/>
                <a:cs typeface="Calibri"/>
              </a:rPr>
              <a:t>Grants for TEMS, Site Consolidation, Shelter Expansion</a:t>
            </a:r>
          </a:p>
          <a:p>
            <a:pPr>
              <a:spcBef>
                <a:spcPts val="0"/>
              </a:spcBef>
            </a:pPr>
            <a:r>
              <a:rPr lang="en-US" sz="2000">
                <a:latin typeface="Calibri"/>
                <a:cs typeface="Calibri"/>
              </a:rPr>
              <a:t>Site Reclamation</a:t>
            </a:r>
          </a:p>
          <a:p>
            <a:pPr>
              <a:spcBef>
                <a:spcPts val="0"/>
              </a:spcBef>
            </a:pPr>
            <a:r>
              <a:rPr lang="en-US" sz="2000">
                <a:latin typeface="Calibri"/>
                <a:cs typeface="Calibri"/>
              </a:rPr>
              <a:t>Streamlined Code Enforcement</a:t>
            </a:r>
          </a:p>
          <a:p>
            <a:pPr>
              <a:spcBef>
                <a:spcPts val="0"/>
              </a:spcBef>
            </a:pPr>
            <a:endParaRPr lang="en-US" sz="2000">
              <a:latin typeface="Calibri"/>
              <a:cs typeface="Calibri"/>
            </a:endParaRPr>
          </a:p>
          <a:p>
            <a:pPr marL="0" indent="0">
              <a:spcBef>
                <a:spcPts val="0"/>
              </a:spcBef>
              <a:buFont typeface="Arial" panose="020B0604020202020204" pitchFamily="34" charset="0"/>
              <a:buNone/>
            </a:pPr>
            <a:endParaRPr lang="en-US" sz="2000">
              <a:latin typeface="Calibri"/>
              <a:cs typeface="Calibri"/>
            </a:endParaRPr>
          </a:p>
        </p:txBody>
      </p:sp>
      <p:sp>
        <p:nvSpPr>
          <p:cNvPr id="7" name="Text Placeholder 11">
            <a:extLst>
              <a:ext uri="{FF2B5EF4-FFF2-40B4-BE49-F238E27FC236}">
                <a16:creationId xmlns:a16="http://schemas.microsoft.com/office/drawing/2014/main" id="{567C6F49-409E-EBAA-5411-1982D2E711C0}"/>
              </a:ext>
            </a:extLst>
          </p:cNvPr>
          <p:cNvSpPr txBox="1">
            <a:spLocks/>
          </p:cNvSpPr>
          <p:nvPr/>
        </p:nvSpPr>
        <p:spPr>
          <a:xfrm>
            <a:off x="6321552" y="3402997"/>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Changes in 2025-2026 Budget</a:t>
            </a:r>
          </a:p>
        </p:txBody>
      </p:sp>
    </p:spTree>
    <p:extLst>
      <p:ext uri="{BB962C8B-B14F-4D97-AF65-F5344CB8AC3E}">
        <p14:creationId xmlns:p14="http://schemas.microsoft.com/office/powerpoint/2010/main" val="661741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327D4C-48F0-446A-ABA8-8032855C417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 name="Rectangle 6">
            <a:extLst>
              <a:ext uri="{FF2B5EF4-FFF2-40B4-BE49-F238E27FC236}">
                <a16:creationId xmlns:a16="http://schemas.microsoft.com/office/drawing/2014/main" id="{E62240EE-D0F4-499F-84ED-D4EC2B62769F}"/>
              </a:ext>
            </a:extLst>
          </p:cNvPr>
          <p:cNvSpPr/>
          <p:nvPr/>
        </p:nvSpPr>
        <p:spPr>
          <a:xfrm>
            <a:off x="-177800" y="-101600"/>
            <a:ext cx="12661900" cy="101088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mj-lt"/>
              </a:rPr>
              <a:t>Human and Environmental Health</a:t>
            </a:r>
          </a:p>
        </p:txBody>
      </p:sp>
      <p:sp>
        <p:nvSpPr>
          <p:cNvPr id="10" name="Title 7">
            <a:extLst>
              <a:ext uri="{FF2B5EF4-FFF2-40B4-BE49-F238E27FC236}">
                <a16:creationId xmlns:a16="http://schemas.microsoft.com/office/drawing/2014/main" id="{33953CAE-B8BD-0DBF-7DED-C65560FA91E0}"/>
              </a:ext>
            </a:extLst>
          </p:cNvPr>
          <p:cNvSpPr txBox="1">
            <a:spLocks/>
          </p:cNvSpPr>
          <p:nvPr/>
        </p:nvSpPr>
        <p:spPr>
          <a:xfrm>
            <a:off x="3575335" y="1427905"/>
            <a:ext cx="10515600" cy="314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400">
                <a:solidFill>
                  <a:schemeClr val="accent2">
                    <a:lumMod val="75000"/>
                  </a:schemeClr>
                </a:solidFill>
              </a:rPr>
              <a:t>Total Funding: $514.6M</a:t>
            </a:r>
            <a:br>
              <a:rPr lang="en-US" sz="2400">
                <a:solidFill>
                  <a:schemeClr val="accent2">
                    <a:lumMod val="75000"/>
                  </a:schemeClr>
                </a:solidFill>
              </a:rPr>
            </a:br>
            <a:r>
              <a:rPr lang="en-US" sz="2400">
                <a:solidFill>
                  <a:schemeClr val="accent2">
                    <a:lumMod val="75000"/>
                  </a:schemeClr>
                </a:solidFill>
              </a:rPr>
              <a:t>General Fund $8.1M</a:t>
            </a:r>
          </a:p>
        </p:txBody>
      </p:sp>
      <p:sp>
        <p:nvSpPr>
          <p:cNvPr id="13" name="Content Placeholder 3">
            <a:extLst>
              <a:ext uri="{FF2B5EF4-FFF2-40B4-BE49-F238E27FC236}">
                <a16:creationId xmlns:a16="http://schemas.microsoft.com/office/drawing/2014/main" id="{1A46506A-44AB-C4F8-1D1D-28D1B177DBF8}"/>
              </a:ext>
            </a:extLst>
          </p:cNvPr>
          <p:cNvSpPr txBox="1">
            <a:spLocks/>
          </p:cNvSpPr>
          <p:nvPr/>
        </p:nvSpPr>
        <p:spPr>
          <a:xfrm>
            <a:off x="1028577" y="1431052"/>
            <a:ext cx="5082604" cy="36845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a:latin typeface="Calibri"/>
                <a:cs typeface="Calibri"/>
              </a:rPr>
              <a:t>Utility Services </a:t>
            </a:r>
          </a:p>
          <a:p>
            <a:pPr>
              <a:spcBef>
                <a:spcPts val="0"/>
              </a:spcBef>
            </a:pPr>
            <a:r>
              <a:rPr lang="en-US" sz="2000">
                <a:latin typeface="Calibri"/>
                <a:cs typeface="Calibri"/>
              </a:rPr>
              <a:t>Tidy Up</a:t>
            </a:r>
          </a:p>
          <a:p>
            <a:pPr>
              <a:spcBef>
                <a:spcPts val="0"/>
              </a:spcBef>
            </a:pPr>
            <a:r>
              <a:rPr lang="en-US" sz="2000">
                <a:latin typeface="Calibri"/>
                <a:cs typeface="Calibri"/>
              </a:rPr>
              <a:t>Urban Forestry</a:t>
            </a:r>
          </a:p>
          <a:p>
            <a:pPr>
              <a:spcBef>
                <a:spcPts val="0"/>
              </a:spcBef>
            </a:pPr>
            <a:r>
              <a:rPr lang="en-US" sz="2000">
                <a:latin typeface="Calibri"/>
                <a:cs typeface="Calibri"/>
              </a:rPr>
              <a:t>EMS and BLS Response</a:t>
            </a:r>
          </a:p>
          <a:p>
            <a:pPr>
              <a:spcBef>
                <a:spcPts val="0"/>
              </a:spcBef>
            </a:pPr>
            <a:r>
              <a:rPr lang="en-US" sz="2000">
                <a:latin typeface="Calibri"/>
                <a:cs typeface="Calibri"/>
              </a:rPr>
              <a:t>Climate Action Plan </a:t>
            </a:r>
          </a:p>
          <a:p>
            <a:pPr marL="0" indent="0">
              <a:spcBef>
                <a:spcPts val="0"/>
              </a:spcBef>
              <a:buNone/>
            </a:pPr>
            <a:endParaRPr lang="en-US" sz="2000">
              <a:latin typeface="Calibri"/>
              <a:cs typeface="Calibri"/>
            </a:endParaRPr>
          </a:p>
          <a:p>
            <a:pPr>
              <a:spcBef>
                <a:spcPts val="0"/>
              </a:spcBef>
            </a:pPr>
            <a:endParaRPr lang="en-US" sz="2000">
              <a:latin typeface="Calibri"/>
              <a:cs typeface="Calibri"/>
            </a:endParaRPr>
          </a:p>
          <a:p>
            <a:pPr marL="0" indent="0">
              <a:spcBef>
                <a:spcPts val="0"/>
              </a:spcBef>
              <a:buFont typeface="Arial" panose="020B0604020202020204" pitchFamily="34" charset="0"/>
              <a:buNone/>
            </a:pPr>
            <a:endParaRPr lang="en-US" sz="2000">
              <a:latin typeface="Calibri"/>
              <a:cs typeface="Calibri"/>
            </a:endParaRPr>
          </a:p>
        </p:txBody>
      </p:sp>
      <p:sp>
        <p:nvSpPr>
          <p:cNvPr id="14" name="Text Placeholder 11">
            <a:extLst>
              <a:ext uri="{FF2B5EF4-FFF2-40B4-BE49-F238E27FC236}">
                <a16:creationId xmlns:a16="http://schemas.microsoft.com/office/drawing/2014/main" id="{70E4C1BA-21D5-4D7F-B9BF-D81D2D19FC71}"/>
              </a:ext>
            </a:extLst>
          </p:cNvPr>
          <p:cNvSpPr txBox="1">
            <a:spLocks/>
          </p:cNvSpPr>
          <p:nvPr/>
        </p:nvSpPr>
        <p:spPr>
          <a:xfrm>
            <a:off x="992760" y="685984"/>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Plan Implementation and Services </a:t>
            </a:r>
          </a:p>
        </p:txBody>
      </p:sp>
      <p:sp>
        <p:nvSpPr>
          <p:cNvPr id="15" name="Content Placeholder 3">
            <a:extLst>
              <a:ext uri="{FF2B5EF4-FFF2-40B4-BE49-F238E27FC236}">
                <a16:creationId xmlns:a16="http://schemas.microsoft.com/office/drawing/2014/main" id="{8015544C-013F-7771-F2ED-A54F787A72F1}"/>
              </a:ext>
            </a:extLst>
          </p:cNvPr>
          <p:cNvSpPr txBox="1">
            <a:spLocks/>
          </p:cNvSpPr>
          <p:nvPr/>
        </p:nvSpPr>
        <p:spPr>
          <a:xfrm>
            <a:off x="1034033" y="3624071"/>
            <a:ext cx="5082604"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a:latin typeface="Calibri"/>
                <a:cs typeface="Calibri"/>
              </a:rPr>
              <a:t>CARES Nursing</a:t>
            </a:r>
          </a:p>
          <a:p>
            <a:pPr>
              <a:spcBef>
                <a:spcPts val="0"/>
              </a:spcBef>
            </a:pPr>
            <a:r>
              <a:rPr lang="en-US" sz="2000">
                <a:latin typeface="Calibri"/>
                <a:cs typeface="Calibri"/>
              </a:rPr>
              <a:t>Tidy Up – Litter Patrol, Second Tidy Up Crew</a:t>
            </a:r>
          </a:p>
          <a:p>
            <a:pPr>
              <a:spcBef>
                <a:spcPts val="0"/>
              </a:spcBef>
            </a:pPr>
            <a:r>
              <a:rPr lang="en-US" sz="2000">
                <a:latin typeface="Calibri"/>
                <a:cs typeface="Calibri"/>
              </a:rPr>
              <a:t>Construction Arborist</a:t>
            </a:r>
          </a:p>
          <a:p>
            <a:pPr>
              <a:spcBef>
                <a:spcPts val="0"/>
              </a:spcBef>
            </a:pPr>
            <a:r>
              <a:rPr lang="en-US" sz="2000">
                <a:latin typeface="Calibri"/>
                <a:cs typeface="Calibri"/>
              </a:rPr>
              <a:t>Tree Maintenance Crew </a:t>
            </a:r>
          </a:p>
          <a:p>
            <a:pPr>
              <a:spcBef>
                <a:spcPts val="0"/>
              </a:spcBef>
            </a:pPr>
            <a:r>
              <a:rPr lang="en-US" sz="2000">
                <a:latin typeface="Calibri"/>
                <a:cs typeface="Calibri"/>
              </a:rPr>
              <a:t>Solid Waste Staffing </a:t>
            </a:r>
          </a:p>
          <a:p>
            <a:pPr>
              <a:spcBef>
                <a:spcPts val="0"/>
              </a:spcBef>
            </a:pPr>
            <a:r>
              <a:rPr lang="en-US" sz="2000">
                <a:latin typeface="Calibri"/>
                <a:cs typeface="Calibri"/>
              </a:rPr>
              <a:t>Call 2 Haul Multi-Family</a:t>
            </a:r>
          </a:p>
          <a:p>
            <a:pPr>
              <a:spcBef>
                <a:spcPts val="0"/>
              </a:spcBef>
            </a:pPr>
            <a:r>
              <a:rPr lang="en-US" sz="2000">
                <a:latin typeface="Calibri"/>
                <a:cs typeface="Calibri"/>
              </a:rPr>
              <a:t>Deconstruction Program Development </a:t>
            </a:r>
          </a:p>
          <a:p>
            <a:pPr>
              <a:spcBef>
                <a:spcPts val="0"/>
              </a:spcBef>
            </a:pPr>
            <a:r>
              <a:rPr lang="en-US" sz="2000">
                <a:latin typeface="Calibri"/>
                <a:cs typeface="Calibri"/>
              </a:rPr>
              <a:t>Wildfire Fan and Sustainability Small Grants</a:t>
            </a:r>
          </a:p>
          <a:p>
            <a:pPr>
              <a:spcBef>
                <a:spcPts val="0"/>
              </a:spcBef>
            </a:pPr>
            <a:r>
              <a:rPr lang="en-US" sz="2000">
                <a:latin typeface="Calibri"/>
                <a:cs typeface="Calibri"/>
              </a:rPr>
              <a:t>Grants  </a:t>
            </a:r>
          </a:p>
        </p:txBody>
      </p:sp>
      <p:sp>
        <p:nvSpPr>
          <p:cNvPr id="16" name="Text Placeholder 11">
            <a:extLst>
              <a:ext uri="{FF2B5EF4-FFF2-40B4-BE49-F238E27FC236}">
                <a16:creationId xmlns:a16="http://schemas.microsoft.com/office/drawing/2014/main" id="{7884675F-CB98-49F6-7E0D-9BCFBF867427}"/>
              </a:ext>
            </a:extLst>
          </p:cNvPr>
          <p:cNvSpPr txBox="1">
            <a:spLocks/>
          </p:cNvSpPr>
          <p:nvPr/>
        </p:nvSpPr>
        <p:spPr>
          <a:xfrm>
            <a:off x="1034033" y="2878028"/>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Changes in 2025-2026 Budget</a:t>
            </a:r>
          </a:p>
        </p:txBody>
      </p:sp>
      <p:graphicFrame>
        <p:nvGraphicFramePr>
          <p:cNvPr id="4" name="Content Placeholder 3">
            <a:extLst>
              <a:ext uri="{FF2B5EF4-FFF2-40B4-BE49-F238E27FC236}">
                <a16:creationId xmlns:a16="http://schemas.microsoft.com/office/drawing/2014/main" id="{DD7650DD-8A10-1DA2-0924-8D085A835846}"/>
              </a:ext>
            </a:extLst>
          </p:cNvPr>
          <p:cNvGraphicFramePr>
            <a:graphicFrameLocks noGrp="1"/>
          </p:cNvGraphicFramePr>
          <p:nvPr>
            <p:ph sz="quarter" idx="4"/>
            <p:extLst>
              <p:ext uri="{D42A27DB-BD31-4B8C-83A1-F6EECF244321}">
                <p14:modId xmlns:p14="http://schemas.microsoft.com/office/powerpoint/2010/main" val="2427923317"/>
              </p:ext>
            </p:extLst>
          </p:nvPr>
        </p:nvGraphicFramePr>
        <p:xfrm>
          <a:off x="6116637" y="2494356"/>
          <a:ext cx="5299770" cy="2133600"/>
        </p:xfrm>
        <a:graphic>
          <a:graphicData uri="http://schemas.openxmlformats.org/drawingml/2006/table">
            <a:tbl>
              <a:tblPr firstRow="1">
                <a:tableStyleId>{21E4AEA4-8DFA-4A89-87EB-49C32662AFE0}</a:tableStyleId>
              </a:tblPr>
              <a:tblGrid>
                <a:gridCol w="2826311">
                  <a:extLst>
                    <a:ext uri="{9D8B030D-6E8A-4147-A177-3AD203B41FA5}">
                      <a16:colId xmlns:a16="http://schemas.microsoft.com/office/drawing/2014/main" val="420135098"/>
                    </a:ext>
                  </a:extLst>
                </a:gridCol>
                <a:gridCol w="2473459">
                  <a:extLst>
                    <a:ext uri="{9D8B030D-6E8A-4147-A177-3AD203B41FA5}">
                      <a16:colId xmlns:a16="http://schemas.microsoft.com/office/drawing/2014/main" val="574122925"/>
                    </a:ext>
                  </a:extLst>
                </a:gridCol>
              </a:tblGrid>
              <a:tr h="139956">
                <a:tc>
                  <a:txBody>
                    <a:bodyPr/>
                    <a:lstStyle/>
                    <a:p>
                      <a:pPr algn="ctr" fontAlgn="b"/>
                      <a:r>
                        <a:rPr lang="en-US" sz="1400" u="none" strike="noStrike">
                          <a:effectLst/>
                        </a:rPr>
                        <a:t> Program Name </a:t>
                      </a:r>
                      <a:endParaRPr lang="en-US" sz="1400" b="1" i="0" u="none" strike="noStrike">
                        <a:solidFill>
                          <a:srgbClr val="152E4A"/>
                        </a:solidFill>
                        <a:effectLst/>
                        <a:latin typeface="Calibri" panose="020F0502020204030204" pitchFamily="34" charset="0"/>
                      </a:endParaRPr>
                    </a:p>
                  </a:txBody>
                  <a:tcPr marL="0" marR="0" marT="0" marB="0">
                    <a:solidFill>
                      <a:schemeClr val="accent2">
                        <a:lumMod val="75000"/>
                      </a:schemeClr>
                    </a:solidFill>
                  </a:tcPr>
                </a:tc>
                <a:tc>
                  <a:txBody>
                    <a:bodyPr/>
                    <a:lstStyle/>
                    <a:p>
                      <a:pPr algn="ctr" fontAlgn="b"/>
                      <a:r>
                        <a:rPr lang="en-US" sz="1400" u="none" strike="noStrike">
                          <a:effectLst/>
                        </a:rPr>
                        <a:t> 2025-2026 Proposed Budget </a:t>
                      </a:r>
                      <a:endParaRPr lang="en-US" sz="1400" b="1" i="0" u="none" strike="noStrike">
                        <a:solidFill>
                          <a:srgbClr val="152E4A"/>
                        </a:solidFill>
                        <a:effectLst/>
                        <a:latin typeface="Calibri" panose="020F0502020204030204" pitchFamily="34" charset="0"/>
                      </a:endParaRPr>
                    </a:p>
                  </a:txBody>
                  <a:tcPr marL="0" marR="0" marT="0" marB="0">
                    <a:solidFill>
                      <a:schemeClr val="accent2">
                        <a:lumMod val="75000"/>
                      </a:schemeClr>
                    </a:solidFill>
                  </a:tcPr>
                </a:tc>
                <a:extLst>
                  <a:ext uri="{0D108BD9-81ED-4DB2-BD59-A6C34878D82A}">
                    <a16:rowId xmlns:a16="http://schemas.microsoft.com/office/drawing/2014/main" val="2840879938"/>
                  </a:ext>
                </a:extLst>
              </a:tr>
              <a:tr h="254816">
                <a:tc>
                  <a:txBody>
                    <a:bodyPr/>
                    <a:lstStyle/>
                    <a:p>
                      <a:pPr algn="ctr" fontAlgn="b"/>
                      <a:r>
                        <a:rPr lang="en-US" sz="1400" u="none" strike="noStrike">
                          <a:effectLst/>
                        </a:rPr>
                        <a:t> Medical Response/Patient Care/Transport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$67.3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4130458194"/>
                  </a:ext>
                </a:extLst>
              </a:tr>
              <a:tr h="139956">
                <a:tc>
                  <a:txBody>
                    <a:bodyPr/>
                    <a:lstStyle/>
                    <a:p>
                      <a:pPr algn="ctr" fontAlgn="b"/>
                      <a:r>
                        <a:rPr lang="en-US" sz="1400" u="none" strike="noStrike">
                          <a:effectLst/>
                        </a:rPr>
                        <a:t> Garbage Disposal &amp; Transport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$36.2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765315964"/>
                  </a:ext>
                </a:extLst>
              </a:tr>
              <a:tr h="139956">
                <a:tc>
                  <a:txBody>
                    <a:bodyPr/>
                    <a:lstStyle/>
                    <a:p>
                      <a:pPr algn="ctr" fontAlgn="b"/>
                      <a:r>
                        <a:rPr lang="en-US" sz="1400" u="none" strike="noStrike">
                          <a:effectLst/>
                        </a:rPr>
                        <a:t> Sewer Transmission Systems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$30.7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161058974"/>
                  </a:ext>
                </a:extLst>
              </a:tr>
              <a:tr h="139956">
                <a:tc>
                  <a:txBody>
                    <a:bodyPr/>
                    <a:lstStyle/>
                    <a:p>
                      <a:pPr algn="ctr" fontAlgn="b"/>
                      <a:r>
                        <a:rPr lang="en-US" sz="1400" u="none" strike="noStrike">
                          <a:effectLst/>
                        </a:rPr>
                        <a:t> Capital Project Planning &amp; Delivery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$27.4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054972060"/>
                  </a:ext>
                </a:extLst>
              </a:tr>
              <a:tr h="139956">
                <a:tc>
                  <a:txBody>
                    <a:bodyPr/>
                    <a:lstStyle/>
                    <a:p>
                      <a:pPr algn="ctr" fontAlgn="b"/>
                      <a:r>
                        <a:rPr lang="en-US" sz="1400" u="none" strike="noStrike">
                          <a:effectLst/>
                        </a:rPr>
                        <a:t> Residential Garbage Collection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$25.9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2219767137"/>
                  </a:ext>
                </a:extLst>
              </a:tr>
              <a:tr h="139956">
                <a:tc>
                  <a:txBody>
                    <a:bodyPr/>
                    <a:lstStyle/>
                    <a:p>
                      <a:pPr algn="ctr" fontAlgn="b"/>
                      <a:r>
                        <a:rPr lang="en-US" sz="1400" u="none" strike="noStrike">
                          <a:effectLst/>
                        </a:rPr>
                        <a:t> Wastewater Plant Operations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$24.9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2125870698"/>
                  </a:ext>
                </a:extLst>
              </a:tr>
              <a:tr h="139956">
                <a:tc>
                  <a:txBody>
                    <a:bodyPr/>
                    <a:lstStyle/>
                    <a:p>
                      <a:pPr algn="ctr" fontAlgn="b"/>
                      <a:r>
                        <a:rPr lang="en-US" sz="1400" u="none" strike="noStrike">
                          <a:effectLst/>
                        </a:rPr>
                        <a:t> Tidy Up Tacoma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$12.6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891096106"/>
                  </a:ext>
                </a:extLst>
              </a:tr>
              <a:tr h="139956">
                <a:tc>
                  <a:txBody>
                    <a:bodyPr/>
                    <a:lstStyle/>
                    <a:p>
                      <a:pPr algn="ctr" fontAlgn="b"/>
                      <a:r>
                        <a:rPr lang="en-US" sz="1400" b="0" i="0" u="none" strike="noStrike">
                          <a:solidFill>
                            <a:srgbClr val="152E4A"/>
                          </a:solidFill>
                          <a:effectLst/>
                          <a:latin typeface="Calibri" panose="020F0502020204030204" pitchFamily="34" charset="0"/>
                        </a:rPr>
                        <a:t>Urban Forestry </a:t>
                      </a:r>
                    </a:p>
                  </a:txBody>
                  <a:tcPr marL="0" marR="0" marT="0" marB="0" anchor="ctr"/>
                </a:tc>
                <a:tc>
                  <a:txBody>
                    <a:bodyPr/>
                    <a:lstStyle/>
                    <a:p>
                      <a:pPr algn="ctr" fontAlgn="b"/>
                      <a:r>
                        <a:rPr lang="en-US" sz="1400" b="0" i="0" u="none" strike="noStrike">
                          <a:solidFill>
                            <a:srgbClr val="152E4A"/>
                          </a:solidFill>
                          <a:effectLst/>
                          <a:latin typeface="Calibri" panose="020F0502020204030204" pitchFamily="34" charset="0"/>
                        </a:rPr>
                        <a:t>$4.1 M</a:t>
                      </a:r>
                    </a:p>
                  </a:txBody>
                  <a:tcPr marL="0" marR="0" marT="0" marB="0" anchor="ctr"/>
                </a:tc>
                <a:extLst>
                  <a:ext uri="{0D108BD9-81ED-4DB2-BD59-A6C34878D82A}">
                    <a16:rowId xmlns:a16="http://schemas.microsoft.com/office/drawing/2014/main" val="2457914453"/>
                  </a:ext>
                </a:extLst>
              </a:tr>
            </a:tbl>
          </a:graphicData>
        </a:graphic>
      </p:graphicFrame>
    </p:spTree>
    <p:extLst>
      <p:ext uri="{BB962C8B-B14F-4D97-AF65-F5344CB8AC3E}">
        <p14:creationId xmlns:p14="http://schemas.microsoft.com/office/powerpoint/2010/main" val="3843898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7EB14D-1511-4851-BD47-2D95DF7CD33B}"/>
              </a:ext>
            </a:extLst>
          </p:cNvPr>
          <p:cNvSpPr>
            <a:spLocks noGrp="1"/>
          </p:cNvSpPr>
          <p:nvPr>
            <p:ph type="body" idx="1"/>
          </p:nvPr>
        </p:nvSpPr>
        <p:spPr/>
        <p:txBody>
          <a:bodyPr/>
          <a:lstStyle/>
          <a:p>
            <a:endParaRPr lang="en-US"/>
          </a:p>
        </p:txBody>
      </p:sp>
      <p:graphicFrame>
        <p:nvGraphicFramePr>
          <p:cNvPr id="2" name="Content Placeholder 1">
            <a:extLst>
              <a:ext uri="{FF2B5EF4-FFF2-40B4-BE49-F238E27FC236}">
                <a16:creationId xmlns:a16="http://schemas.microsoft.com/office/drawing/2014/main" id="{70A2F246-DB0F-D735-5A2D-8423C9F94742}"/>
              </a:ext>
            </a:extLst>
          </p:cNvPr>
          <p:cNvGraphicFramePr>
            <a:graphicFrameLocks noGrp="1"/>
          </p:cNvGraphicFramePr>
          <p:nvPr>
            <p:ph sz="half" idx="2"/>
            <p:extLst>
              <p:ext uri="{D42A27DB-BD31-4B8C-83A1-F6EECF244321}">
                <p14:modId xmlns:p14="http://schemas.microsoft.com/office/powerpoint/2010/main" val="3985904619"/>
              </p:ext>
            </p:extLst>
          </p:nvPr>
        </p:nvGraphicFramePr>
        <p:xfrm>
          <a:off x="564579" y="2375009"/>
          <a:ext cx="5157786" cy="2560320"/>
        </p:xfrm>
        <a:graphic>
          <a:graphicData uri="http://schemas.openxmlformats.org/drawingml/2006/table">
            <a:tbl>
              <a:tblPr firstRow="1">
                <a:tableStyleId>{7DF18680-E054-41AD-8BC1-D1AEF772440D}</a:tableStyleId>
              </a:tblPr>
              <a:tblGrid>
                <a:gridCol w="2847305">
                  <a:extLst>
                    <a:ext uri="{9D8B030D-6E8A-4147-A177-3AD203B41FA5}">
                      <a16:colId xmlns:a16="http://schemas.microsoft.com/office/drawing/2014/main" val="952968620"/>
                    </a:ext>
                  </a:extLst>
                </a:gridCol>
                <a:gridCol w="2310481">
                  <a:extLst>
                    <a:ext uri="{9D8B030D-6E8A-4147-A177-3AD203B41FA5}">
                      <a16:colId xmlns:a16="http://schemas.microsoft.com/office/drawing/2014/main" val="933975220"/>
                    </a:ext>
                  </a:extLst>
                </a:gridCol>
              </a:tblGrid>
              <a:tr h="139530">
                <a:tc>
                  <a:txBody>
                    <a:bodyPr/>
                    <a:lstStyle/>
                    <a:p>
                      <a:pPr algn="ctr" fontAlgn="b"/>
                      <a:r>
                        <a:rPr lang="en-US" sz="1400" u="none" strike="noStrike">
                          <a:effectLst/>
                        </a:rPr>
                        <a:t> Program Name </a:t>
                      </a:r>
                      <a:endParaRPr lang="en-US" sz="1400" b="1" i="0" u="none" strike="noStrike">
                        <a:solidFill>
                          <a:srgbClr val="152E4A"/>
                        </a:solidFill>
                        <a:effectLst/>
                        <a:latin typeface="Calibri" panose="020F0502020204030204" pitchFamily="34" charset="0"/>
                      </a:endParaRPr>
                    </a:p>
                  </a:txBody>
                  <a:tcPr marL="0" marR="0" marT="0" marB="0">
                    <a:solidFill>
                      <a:schemeClr val="accent5">
                        <a:lumMod val="75000"/>
                      </a:schemeClr>
                    </a:solidFill>
                  </a:tcPr>
                </a:tc>
                <a:tc>
                  <a:txBody>
                    <a:bodyPr/>
                    <a:lstStyle/>
                    <a:p>
                      <a:pPr algn="ctr" fontAlgn="b"/>
                      <a:r>
                        <a:rPr lang="en-US" sz="1400" u="none" strike="noStrike">
                          <a:effectLst/>
                        </a:rPr>
                        <a:t> 2025-2026 Proposed Budget </a:t>
                      </a:r>
                      <a:endParaRPr lang="en-US" sz="1400" b="1" i="0" u="none" strike="noStrike">
                        <a:solidFill>
                          <a:srgbClr val="152E4A"/>
                        </a:solidFill>
                        <a:effectLst/>
                        <a:latin typeface="Calibri" panose="020F0502020204030204" pitchFamily="34" charset="0"/>
                      </a:endParaRPr>
                    </a:p>
                  </a:txBody>
                  <a:tcPr marL="0" marR="0" marT="0" marB="0">
                    <a:solidFill>
                      <a:schemeClr val="accent5">
                        <a:lumMod val="75000"/>
                      </a:schemeClr>
                    </a:solidFill>
                  </a:tcPr>
                </a:tc>
                <a:extLst>
                  <a:ext uri="{0D108BD9-81ED-4DB2-BD59-A6C34878D82A}">
                    <a16:rowId xmlns:a16="http://schemas.microsoft.com/office/drawing/2014/main" val="2033609776"/>
                  </a:ext>
                </a:extLst>
              </a:tr>
              <a:tr h="139530">
                <a:tc>
                  <a:txBody>
                    <a:bodyPr/>
                    <a:lstStyle/>
                    <a:p>
                      <a:pPr algn="ctr" fontAlgn="b"/>
                      <a:r>
                        <a:rPr lang="en-US" sz="1400" u="none" strike="noStrike">
                          <a:effectLst/>
                        </a:rPr>
                        <a:t>Tax &amp; License Customer Service  and Compliance</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$11.9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097416839"/>
                  </a:ext>
                </a:extLst>
              </a:tr>
              <a:tr h="254040">
                <a:tc>
                  <a:txBody>
                    <a:bodyPr/>
                    <a:lstStyle/>
                    <a:p>
                      <a:pPr algn="ctr" fontAlgn="b"/>
                      <a:r>
                        <a:rPr lang="en-US" sz="1400" u="none" strike="noStrike">
                          <a:effectLst/>
                        </a:rPr>
                        <a:t> Minority Business Development Agency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$1.1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2518345466"/>
                  </a:ext>
                </a:extLst>
              </a:tr>
              <a:tr h="254040">
                <a:tc>
                  <a:txBody>
                    <a:bodyPr/>
                    <a:lstStyle/>
                    <a:p>
                      <a:pPr algn="ctr" fontAlgn="b"/>
                      <a:r>
                        <a:rPr lang="en-US" sz="1400" u="none" strike="noStrike">
                          <a:effectLst/>
                        </a:rPr>
                        <a:t> Business Attraction, Retention, &amp; Expansion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$1.1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4232852596"/>
                  </a:ext>
                </a:extLst>
              </a:tr>
              <a:tr h="139530">
                <a:tc>
                  <a:txBody>
                    <a:bodyPr/>
                    <a:lstStyle/>
                    <a:p>
                      <a:pPr algn="ctr" fontAlgn="b"/>
                      <a:r>
                        <a:rPr lang="en-US" sz="1400" u="none" strike="noStrike">
                          <a:effectLst/>
                        </a:rPr>
                        <a:t> Equity in Contracting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$1.0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680236116"/>
                  </a:ext>
                </a:extLst>
              </a:tr>
              <a:tr h="254040">
                <a:tc>
                  <a:txBody>
                    <a:bodyPr/>
                    <a:lstStyle/>
                    <a:p>
                      <a:pPr algn="ctr" fontAlgn="b"/>
                      <a:r>
                        <a:rPr lang="en-US" sz="1400" u="none" strike="noStrike">
                          <a:effectLst/>
                        </a:rPr>
                        <a:t> Tacoma Training &amp; Employment Program </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$1.2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2656135699"/>
                  </a:ext>
                </a:extLst>
              </a:tr>
              <a:tr h="254040">
                <a:tc>
                  <a:txBody>
                    <a:bodyPr/>
                    <a:lstStyle/>
                    <a:p>
                      <a:pPr algn="ctr" fontAlgn="b"/>
                      <a:r>
                        <a:rPr lang="en-US" sz="1400" u="none" strike="noStrike">
                          <a:effectLst/>
                        </a:rPr>
                        <a:t> Local Employment Apprenticeship Program</a:t>
                      </a:r>
                      <a:endParaRPr lang="en-US" sz="1400" b="1" i="0" u="none" strike="noStrike">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a:effectLst/>
                        </a:rPr>
                        <a:t>$1.1 M </a:t>
                      </a:r>
                      <a:endParaRPr lang="en-US" sz="1400" b="0" i="0" u="none" strike="noStrike">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4157505010"/>
                  </a:ext>
                </a:extLst>
              </a:tr>
            </a:tbl>
          </a:graphicData>
        </a:graphic>
      </p:graphicFrame>
      <p:sp>
        <p:nvSpPr>
          <p:cNvPr id="5" name="Slide Number Placeholder 4">
            <a:extLst>
              <a:ext uri="{FF2B5EF4-FFF2-40B4-BE49-F238E27FC236}">
                <a16:creationId xmlns:a16="http://schemas.microsoft.com/office/drawing/2014/main" id="{54327D4C-48F0-446A-ABA8-8032855C417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7" name="Rectangle 6">
            <a:extLst>
              <a:ext uri="{FF2B5EF4-FFF2-40B4-BE49-F238E27FC236}">
                <a16:creationId xmlns:a16="http://schemas.microsoft.com/office/drawing/2014/main" id="{C3A99549-799C-46F3-A3F4-7AE6D42936ED}"/>
              </a:ext>
            </a:extLst>
          </p:cNvPr>
          <p:cNvSpPr/>
          <p:nvPr/>
        </p:nvSpPr>
        <p:spPr>
          <a:xfrm>
            <a:off x="-177800" y="-101600"/>
            <a:ext cx="12661900" cy="10108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mj-lt"/>
              </a:rPr>
              <a:t>Livable Wage Jobs</a:t>
            </a:r>
          </a:p>
        </p:txBody>
      </p:sp>
      <p:sp>
        <p:nvSpPr>
          <p:cNvPr id="6" name="Title 7">
            <a:extLst>
              <a:ext uri="{FF2B5EF4-FFF2-40B4-BE49-F238E27FC236}">
                <a16:creationId xmlns:a16="http://schemas.microsoft.com/office/drawing/2014/main" id="{E06F26FB-1DB0-A381-5FCF-895B1C973F13}"/>
              </a:ext>
            </a:extLst>
          </p:cNvPr>
          <p:cNvSpPr txBox="1">
            <a:spLocks/>
          </p:cNvSpPr>
          <p:nvPr/>
        </p:nvSpPr>
        <p:spPr>
          <a:xfrm>
            <a:off x="839788" y="1188707"/>
            <a:ext cx="10515600" cy="314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400">
                <a:solidFill>
                  <a:schemeClr val="accent5">
                    <a:lumMod val="75000"/>
                  </a:schemeClr>
                </a:solidFill>
              </a:rPr>
              <a:t>Total Funding: $21.3M</a:t>
            </a:r>
            <a:br>
              <a:rPr lang="en-US" sz="2400">
                <a:solidFill>
                  <a:schemeClr val="accent5">
                    <a:lumMod val="75000"/>
                  </a:schemeClr>
                </a:solidFill>
              </a:rPr>
            </a:br>
            <a:r>
              <a:rPr lang="en-US" sz="2400">
                <a:solidFill>
                  <a:schemeClr val="accent5">
                    <a:lumMod val="75000"/>
                  </a:schemeClr>
                </a:solidFill>
              </a:rPr>
              <a:t>General Fund $15.6M</a:t>
            </a:r>
          </a:p>
        </p:txBody>
      </p:sp>
      <p:sp>
        <p:nvSpPr>
          <p:cNvPr id="10" name="Content Placeholder 3">
            <a:extLst>
              <a:ext uri="{FF2B5EF4-FFF2-40B4-BE49-F238E27FC236}">
                <a16:creationId xmlns:a16="http://schemas.microsoft.com/office/drawing/2014/main" id="{FDF358AF-6053-2535-1E72-D9AEC0C4AFBB}"/>
              </a:ext>
            </a:extLst>
          </p:cNvPr>
          <p:cNvSpPr txBox="1">
            <a:spLocks/>
          </p:cNvSpPr>
          <p:nvPr/>
        </p:nvSpPr>
        <p:spPr>
          <a:xfrm>
            <a:off x="6272784" y="2342237"/>
            <a:ext cx="5082604" cy="36845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a:latin typeface="Calibri"/>
                <a:cs typeface="Calibri"/>
              </a:rPr>
              <a:t>Green Economy Study</a:t>
            </a:r>
          </a:p>
          <a:p>
            <a:pPr>
              <a:spcBef>
                <a:spcPts val="0"/>
              </a:spcBef>
            </a:pPr>
            <a:r>
              <a:rPr lang="en-US" sz="2000">
                <a:latin typeface="Calibri"/>
                <a:cs typeface="Calibri"/>
              </a:rPr>
              <a:t>Economic Development Plan</a:t>
            </a:r>
          </a:p>
          <a:p>
            <a:pPr>
              <a:spcBef>
                <a:spcPts val="0"/>
              </a:spcBef>
            </a:pPr>
            <a:r>
              <a:rPr lang="en-US" sz="2000">
                <a:latin typeface="Calibri"/>
                <a:cs typeface="Calibri"/>
              </a:rPr>
              <a:t>Equity in Contracting </a:t>
            </a:r>
          </a:p>
          <a:p>
            <a:pPr>
              <a:spcBef>
                <a:spcPts val="0"/>
              </a:spcBef>
            </a:pPr>
            <a:r>
              <a:rPr lang="en-US" sz="2000">
                <a:latin typeface="Calibri"/>
                <a:cs typeface="Calibri"/>
              </a:rPr>
              <a:t>Job Training Program </a:t>
            </a:r>
          </a:p>
          <a:p>
            <a:pPr>
              <a:spcBef>
                <a:spcPts val="0"/>
              </a:spcBef>
            </a:pPr>
            <a:endParaRPr lang="en-US" sz="2000">
              <a:latin typeface="Calibri"/>
              <a:cs typeface="Calibri"/>
            </a:endParaRPr>
          </a:p>
          <a:p>
            <a:pPr marL="0" indent="0">
              <a:spcBef>
                <a:spcPts val="0"/>
              </a:spcBef>
              <a:buFont typeface="Arial" panose="020B0604020202020204" pitchFamily="34" charset="0"/>
              <a:buNone/>
            </a:pPr>
            <a:endParaRPr lang="en-US" sz="2000">
              <a:latin typeface="Calibri"/>
              <a:cs typeface="Calibri"/>
            </a:endParaRPr>
          </a:p>
        </p:txBody>
      </p:sp>
      <p:sp>
        <p:nvSpPr>
          <p:cNvPr id="12" name="Text Placeholder 11">
            <a:extLst>
              <a:ext uri="{FF2B5EF4-FFF2-40B4-BE49-F238E27FC236}">
                <a16:creationId xmlns:a16="http://schemas.microsoft.com/office/drawing/2014/main" id="{6FE7D20C-CA95-AC25-8140-4EA5EC249C6F}"/>
              </a:ext>
            </a:extLst>
          </p:cNvPr>
          <p:cNvSpPr txBox="1">
            <a:spLocks/>
          </p:cNvSpPr>
          <p:nvPr/>
        </p:nvSpPr>
        <p:spPr>
          <a:xfrm>
            <a:off x="6236967" y="1597169"/>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Plan Implementation and Services </a:t>
            </a:r>
          </a:p>
        </p:txBody>
      </p:sp>
      <p:sp>
        <p:nvSpPr>
          <p:cNvPr id="13" name="Content Placeholder 3">
            <a:extLst>
              <a:ext uri="{FF2B5EF4-FFF2-40B4-BE49-F238E27FC236}">
                <a16:creationId xmlns:a16="http://schemas.microsoft.com/office/drawing/2014/main" id="{6745F226-3A45-9245-F421-9C3676500716}"/>
              </a:ext>
            </a:extLst>
          </p:cNvPr>
          <p:cNvSpPr txBox="1">
            <a:spLocks/>
          </p:cNvSpPr>
          <p:nvPr/>
        </p:nvSpPr>
        <p:spPr>
          <a:xfrm>
            <a:off x="6272662" y="4214036"/>
            <a:ext cx="5082604" cy="36845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000">
                <a:latin typeface="Calibri"/>
                <a:cs typeface="Calibri"/>
              </a:rPr>
              <a:t>Workforce Training Programs</a:t>
            </a:r>
          </a:p>
          <a:p>
            <a:pPr>
              <a:spcBef>
                <a:spcPts val="0"/>
              </a:spcBef>
            </a:pPr>
            <a:r>
              <a:rPr lang="en-US" sz="2000">
                <a:latin typeface="Calibri"/>
                <a:cs typeface="Calibri"/>
              </a:rPr>
              <a:t>Training Programs – Jobs 253, Engineering Pathways </a:t>
            </a:r>
          </a:p>
          <a:p>
            <a:pPr>
              <a:spcBef>
                <a:spcPts val="0"/>
              </a:spcBef>
            </a:pPr>
            <a:r>
              <a:rPr lang="en-US" sz="2000">
                <a:latin typeface="Calibri"/>
                <a:cs typeface="Calibri"/>
              </a:rPr>
              <a:t>Business Support through MDBA and Business Services Team (Emergency Loans)</a:t>
            </a:r>
          </a:p>
        </p:txBody>
      </p:sp>
      <p:sp>
        <p:nvSpPr>
          <p:cNvPr id="14" name="Text Placeholder 11">
            <a:extLst>
              <a:ext uri="{FF2B5EF4-FFF2-40B4-BE49-F238E27FC236}">
                <a16:creationId xmlns:a16="http://schemas.microsoft.com/office/drawing/2014/main" id="{BB590BB1-8711-892B-0E60-7E6ED8512556}"/>
              </a:ext>
            </a:extLst>
          </p:cNvPr>
          <p:cNvSpPr txBox="1">
            <a:spLocks/>
          </p:cNvSpPr>
          <p:nvPr/>
        </p:nvSpPr>
        <p:spPr>
          <a:xfrm>
            <a:off x="6272662" y="3402650"/>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Changes in 2025-2026 Budget</a:t>
            </a:r>
          </a:p>
        </p:txBody>
      </p:sp>
    </p:spTree>
    <p:extLst>
      <p:ext uri="{BB962C8B-B14F-4D97-AF65-F5344CB8AC3E}">
        <p14:creationId xmlns:p14="http://schemas.microsoft.com/office/powerpoint/2010/main" val="2970071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C23AE1-EBD8-4660-8FCD-D4FCF9F0E30B}"/>
              </a:ext>
            </a:extLst>
          </p:cNvPr>
          <p:cNvSpPr>
            <a:spLocks noGrp="1"/>
          </p:cNvSpPr>
          <p:nvPr>
            <p:ph type="title"/>
          </p:nvPr>
        </p:nvSpPr>
        <p:spPr/>
        <p:txBody>
          <a:bodyPr>
            <a:normAutofit fontScale="90000"/>
          </a:bodyPr>
          <a:lstStyle/>
          <a:p>
            <a:r>
              <a:rPr lang="en-US"/>
              <a:t>2025-2026 Budget - Operational Capacity </a:t>
            </a:r>
            <a:br>
              <a:rPr lang="en-US"/>
            </a:br>
            <a:endParaRPr lang="en-US"/>
          </a:p>
        </p:txBody>
      </p:sp>
      <p:sp>
        <p:nvSpPr>
          <p:cNvPr id="3" name="Text Placeholder 2">
            <a:extLst>
              <a:ext uri="{FF2B5EF4-FFF2-40B4-BE49-F238E27FC236}">
                <a16:creationId xmlns:a16="http://schemas.microsoft.com/office/drawing/2014/main" id="{37552069-8DB7-428D-B788-9EC0FD495F9A}"/>
              </a:ext>
            </a:extLst>
          </p:cNvPr>
          <p:cNvSpPr>
            <a:spLocks noGrp="1"/>
          </p:cNvSpPr>
          <p:nvPr>
            <p:ph type="body" idx="1"/>
          </p:nvPr>
        </p:nvSpPr>
        <p:spPr>
          <a:xfrm>
            <a:off x="839788" y="954655"/>
            <a:ext cx="5157787" cy="823912"/>
          </a:xfrm>
        </p:spPr>
        <p:txBody>
          <a:bodyPr/>
          <a:lstStyle/>
          <a:p>
            <a:r>
              <a:rPr lang="en-US"/>
              <a:t>Organizational Culture</a:t>
            </a:r>
          </a:p>
        </p:txBody>
      </p:sp>
      <p:sp>
        <p:nvSpPr>
          <p:cNvPr id="9" name="Content Placeholder 8">
            <a:extLst>
              <a:ext uri="{FF2B5EF4-FFF2-40B4-BE49-F238E27FC236}">
                <a16:creationId xmlns:a16="http://schemas.microsoft.com/office/drawing/2014/main" id="{44958D07-5319-4042-BDF1-F0AA877645C8}"/>
              </a:ext>
            </a:extLst>
          </p:cNvPr>
          <p:cNvSpPr>
            <a:spLocks noGrp="1"/>
          </p:cNvSpPr>
          <p:nvPr>
            <p:ph sz="half" idx="2"/>
          </p:nvPr>
        </p:nvSpPr>
        <p:spPr>
          <a:xfrm>
            <a:off x="839788" y="1778567"/>
            <a:ext cx="5157787" cy="3684588"/>
          </a:xfrm>
        </p:spPr>
        <p:txBody>
          <a:bodyPr vert="horz" lIns="91440" tIns="45720" rIns="91440" bIns="45720" rtlCol="0" anchor="t">
            <a:normAutofit fontScale="85000" lnSpcReduction="20000"/>
          </a:bodyPr>
          <a:lstStyle/>
          <a:p>
            <a:r>
              <a:rPr lang="en-US">
                <a:latin typeface="Calibri"/>
                <a:cs typeface="Calibri"/>
              </a:rPr>
              <a:t>Fostering a Diverse, Equitable and inclusive Culture – Employee Resource Groups and Expanded work in Departments</a:t>
            </a:r>
          </a:p>
          <a:p>
            <a:r>
              <a:rPr lang="en-US">
                <a:latin typeface="Calibri"/>
                <a:cs typeface="Calibri"/>
              </a:rPr>
              <a:t>Hiring and Retaining Talent</a:t>
            </a:r>
          </a:p>
          <a:p>
            <a:r>
              <a:rPr lang="en-US">
                <a:latin typeface="Calibri"/>
                <a:cs typeface="Calibri"/>
              </a:rPr>
              <a:t>Succession planning and growing leaders</a:t>
            </a:r>
            <a:endParaRPr lang="en-US"/>
          </a:p>
          <a:p>
            <a:r>
              <a:rPr lang="en-US">
                <a:latin typeface="Calibri"/>
                <a:cs typeface="Calibri"/>
              </a:rPr>
              <a:t>Mental Health Support for First Responders</a:t>
            </a:r>
          </a:p>
          <a:p>
            <a:r>
              <a:rPr lang="en-US">
                <a:latin typeface="Calibri"/>
                <a:cs typeface="Calibri"/>
              </a:rPr>
              <a:t>Safety </a:t>
            </a:r>
            <a:endParaRPr lang="en-US"/>
          </a:p>
        </p:txBody>
      </p:sp>
      <p:sp>
        <p:nvSpPr>
          <p:cNvPr id="4" name="Text Placeholder 3">
            <a:extLst>
              <a:ext uri="{FF2B5EF4-FFF2-40B4-BE49-F238E27FC236}">
                <a16:creationId xmlns:a16="http://schemas.microsoft.com/office/drawing/2014/main" id="{47A67E8E-A698-4177-89B5-C8E4EC5F9A9D}"/>
              </a:ext>
            </a:extLst>
          </p:cNvPr>
          <p:cNvSpPr>
            <a:spLocks noGrp="1"/>
          </p:cNvSpPr>
          <p:nvPr>
            <p:ph type="body" sz="quarter" idx="3"/>
          </p:nvPr>
        </p:nvSpPr>
        <p:spPr>
          <a:xfrm>
            <a:off x="6172200" y="954655"/>
            <a:ext cx="5183188" cy="823912"/>
          </a:xfrm>
        </p:spPr>
        <p:txBody>
          <a:bodyPr/>
          <a:lstStyle/>
          <a:p>
            <a:r>
              <a:rPr lang="en-US"/>
              <a:t>Organizational Effectiveness</a:t>
            </a:r>
          </a:p>
        </p:txBody>
      </p:sp>
      <p:sp>
        <p:nvSpPr>
          <p:cNvPr id="2" name="Content Placeholder 1">
            <a:extLst>
              <a:ext uri="{FF2B5EF4-FFF2-40B4-BE49-F238E27FC236}">
                <a16:creationId xmlns:a16="http://schemas.microsoft.com/office/drawing/2014/main" id="{F43ECA5F-99AF-4977-A8C4-D0AF65B5FCC1}"/>
              </a:ext>
            </a:extLst>
          </p:cNvPr>
          <p:cNvSpPr>
            <a:spLocks noGrp="1"/>
          </p:cNvSpPr>
          <p:nvPr>
            <p:ph sz="quarter" idx="4"/>
          </p:nvPr>
        </p:nvSpPr>
        <p:spPr>
          <a:xfrm>
            <a:off x="6172200" y="1778567"/>
            <a:ext cx="5183188" cy="3684588"/>
          </a:xfrm>
        </p:spPr>
        <p:txBody>
          <a:bodyPr vert="horz" lIns="91440" tIns="45720" rIns="91440" bIns="45720" rtlCol="0" anchor="t">
            <a:normAutofit fontScale="85000" lnSpcReduction="20000"/>
          </a:bodyPr>
          <a:lstStyle/>
          <a:p>
            <a:r>
              <a:rPr lang="en-US">
                <a:latin typeface="Calibri"/>
                <a:cs typeface="Calibri"/>
              </a:rPr>
              <a:t>Core Business application SAPNOW - lifecycle replacement for critical infrastructure</a:t>
            </a:r>
            <a:endParaRPr lang="en-US"/>
          </a:p>
          <a:p>
            <a:r>
              <a:rPr lang="en-US">
                <a:latin typeface="Calibri"/>
                <a:cs typeface="Calibri"/>
              </a:rPr>
              <a:t>Digital transformation and demand</a:t>
            </a:r>
            <a:endParaRPr lang="en-US"/>
          </a:p>
          <a:p>
            <a:r>
              <a:rPr lang="en-US"/>
              <a:t>Cybersecurity</a:t>
            </a:r>
            <a:endParaRPr lang="en-US">
              <a:cs typeface="Calibri"/>
            </a:endParaRPr>
          </a:p>
          <a:p>
            <a:r>
              <a:rPr lang="en-US"/>
              <a:t>Reorganizations</a:t>
            </a:r>
          </a:p>
          <a:p>
            <a:r>
              <a:rPr lang="en-US">
                <a:cs typeface="Calibri"/>
              </a:rPr>
              <a:t>Risk Management </a:t>
            </a:r>
          </a:p>
          <a:p>
            <a:r>
              <a:rPr lang="en-US">
                <a:cs typeface="Calibri"/>
              </a:rPr>
              <a:t>Improved Centralized Search for Disclosure Efforts</a:t>
            </a:r>
          </a:p>
          <a:p>
            <a:pPr marL="0" indent="0">
              <a:buNone/>
            </a:pPr>
            <a:endParaRPr lang="en-US"/>
          </a:p>
        </p:txBody>
      </p:sp>
      <p:sp>
        <p:nvSpPr>
          <p:cNvPr id="5" name="Slide Number Placeholder 4">
            <a:extLst>
              <a:ext uri="{FF2B5EF4-FFF2-40B4-BE49-F238E27FC236}">
                <a16:creationId xmlns:a16="http://schemas.microsoft.com/office/drawing/2014/main" id="{54327D4C-48F0-446A-ABA8-8032855C417D}"/>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Tree>
    <p:extLst>
      <p:ext uri="{BB962C8B-B14F-4D97-AF65-F5344CB8AC3E}">
        <p14:creationId xmlns:p14="http://schemas.microsoft.com/office/powerpoint/2010/main" val="1400095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A5F6863-FD90-4F47-9DB2-8501D666CE64}"/>
              </a:ext>
            </a:extLst>
          </p:cNvPr>
          <p:cNvGraphicFramePr/>
          <p:nvPr>
            <p:extLst>
              <p:ext uri="{D42A27DB-BD31-4B8C-83A1-F6EECF244321}">
                <p14:modId xmlns:p14="http://schemas.microsoft.com/office/powerpoint/2010/main" val="3847750476"/>
              </p:ext>
            </p:extLst>
          </p:nvPr>
        </p:nvGraphicFramePr>
        <p:xfrm>
          <a:off x="838200" y="2262294"/>
          <a:ext cx="12222358" cy="399594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DA51F666-E411-B619-8E89-BDBF1CF72B45}"/>
              </a:ext>
            </a:extLst>
          </p:cNvPr>
          <p:cNvSpPr/>
          <p:nvPr/>
        </p:nvSpPr>
        <p:spPr>
          <a:xfrm>
            <a:off x="609600" y="1656760"/>
            <a:ext cx="3725143" cy="1211067"/>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2"/>
                </a:solidFill>
              </a:rPr>
              <a:t>Total City of Tacoma Sales Taxes 1.4%</a:t>
            </a:r>
          </a:p>
          <a:p>
            <a:pPr marL="171450" indent="-171450">
              <a:buFont typeface="Arial" panose="020B0604020202020204" pitchFamily="34" charset="0"/>
              <a:buChar char="•"/>
            </a:pPr>
            <a:r>
              <a:rPr lang="en-US" sz="1100">
                <a:solidFill>
                  <a:schemeClr val="tx2"/>
                </a:solidFill>
              </a:rPr>
              <a:t>1% - General Fund</a:t>
            </a:r>
          </a:p>
          <a:p>
            <a:pPr marL="171450" indent="-171450">
              <a:buFont typeface="Arial" panose="020B0604020202020204" pitchFamily="34" charset="0"/>
              <a:buChar char="•"/>
            </a:pPr>
            <a:r>
              <a:rPr lang="en-US" sz="1100">
                <a:solidFill>
                  <a:schemeClr val="tx2"/>
                </a:solidFill>
              </a:rPr>
              <a:t>0.1% - Mental Health &amp; Chemical Dependency </a:t>
            </a:r>
          </a:p>
          <a:p>
            <a:pPr marL="171450" indent="-171450">
              <a:buFont typeface="Arial" panose="020B0604020202020204" pitchFamily="34" charset="0"/>
              <a:buChar char="•"/>
            </a:pPr>
            <a:r>
              <a:rPr lang="en-US" sz="1100">
                <a:solidFill>
                  <a:schemeClr val="tx2"/>
                </a:solidFill>
              </a:rPr>
              <a:t>0.1% - Affordable Housing</a:t>
            </a:r>
          </a:p>
          <a:p>
            <a:pPr marL="171450" indent="-171450">
              <a:buFont typeface="Arial" panose="020B0604020202020204" pitchFamily="34" charset="0"/>
              <a:buChar char="•"/>
            </a:pPr>
            <a:r>
              <a:rPr lang="en-US" sz="1100">
                <a:solidFill>
                  <a:schemeClr val="tx2"/>
                </a:solidFill>
              </a:rPr>
              <a:t>0.1% - Tacoma Creates</a:t>
            </a:r>
          </a:p>
          <a:p>
            <a:pPr marL="171450" indent="-171450">
              <a:buFont typeface="Arial" panose="020B0604020202020204" pitchFamily="34" charset="0"/>
              <a:buChar char="•"/>
            </a:pPr>
            <a:r>
              <a:rPr lang="en-US" sz="1100">
                <a:solidFill>
                  <a:schemeClr val="tx2"/>
                </a:solidFill>
              </a:rPr>
              <a:t>0.1% - Transportation Benefit District (Streets Initiative</a:t>
            </a:r>
            <a:r>
              <a:rPr lang="en-US" sz="1200">
                <a:solidFill>
                  <a:schemeClr val="tx2"/>
                </a:solidFill>
              </a:rPr>
              <a:t>)</a:t>
            </a:r>
          </a:p>
        </p:txBody>
      </p:sp>
      <p:sp>
        <p:nvSpPr>
          <p:cNvPr id="2" name="Title 1">
            <a:extLst>
              <a:ext uri="{FF2B5EF4-FFF2-40B4-BE49-F238E27FC236}">
                <a16:creationId xmlns:a16="http://schemas.microsoft.com/office/drawing/2014/main" id="{91950DA1-4E87-4FEF-BF82-047518F3A2F3}"/>
              </a:ext>
            </a:extLst>
          </p:cNvPr>
          <p:cNvSpPr>
            <a:spLocks noGrp="1"/>
          </p:cNvSpPr>
          <p:nvPr>
            <p:ph type="title"/>
          </p:nvPr>
        </p:nvSpPr>
        <p:spPr/>
        <p:txBody>
          <a:bodyPr>
            <a:normAutofit/>
          </a:bodyPr>
          <a:lstStyle/>
          <a:p>
            <a:r>
              <a:rPr lang="en-US">
                <a:ea typeface="Segoe UI Black"/>
              </a:rPr>
              <a:t>Sales Tax</a:t>
            </a:r>
            <a:br>
              <a:rPr lang="en-US">
                <a:ea typeface="Segoe UI Black"/>
              </a:rPr>
            </a:br>
            <a:r>
              <a:rPr lang="en-US" sz="3600" b="1">
                <a:solidFill>
                  <a:schemeClr val="accent1"/>
                </a:solidFill>
              </a:rPr>
              <a:t>10.3% 2024 Rate</a:t>
            </a:r>
            <a:endParaRPr lang="en-US"/>
          </a:p>
        </p:txBody>
      </p:sp>
      <p:sp>
        <p:nvSpPr>
          <p:cNvPr id="3" name="Right Brace 2">
            <a:extLst>
              <a:ext uri="{FF2B5EF4-FFF2-40B4-BE49-F238E27FC236}">
                <a16:creationId xmlns:a16="http://schemas.microsoft.com/office/drawing/2014/main" id="{DF2615EE-615C-2F38-C235-3C63865F6EF6}"/>
              </a:ext>
            </a:extLst>
          </p:cNvPr>
          <p:cNvSpPr/>
          <p:nvPr/>
        </p:nvSpPr>
        <p:spPr>
          <a:xfrm rot="16200000">
            <a:off x="1884553" y="2427191"/>
            <a:ext cx="384081" cy="1314737"/>
          </a:xfrm>
          <a:prstGeom prst="rightBrace">
            <a:avLst/>
          </a:prstGeom>
          <a:ln w="222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45521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365125"/>
            <a:ext cx="11573786" cy="1325563"/>
          </a:xfrm>
        </p:spPr>
        <p:txBody>
          <a:bodyPr/>
          <a:lstStyle/>
          <a:p>
            <a:r>
              <a:rPr lang="en-US" dirty="0"/>
              <a:t>2025-2026 Proposed by Funding ($4.7B) </a:t>
            </a:r>
          </a:p>
        </p:txBody>
      </p:sp>
      <p:sp>
        <p:nvSpPr>
          <p:cNvPr id="45" name="Rectangle 44"/>
          <p:cNvSpPr/>
          <p:nvPr/>
        </p:nvSpPr>
        <p:spPr>
          <a:xfrm>
            <a:off x="69574" y="1421932"/>
            <a:ext cx="1183142" cy="367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3" name="Slide Number Placeholder 2">
            <a:extLst>
              <a:ext uri="{FF2B5EF4-FFF2-40B4-BE49-F238E27FC236}">
                <a16:creationId xmlns:a16="http://schemas.microsoft.com/office/drawing/2014/main" id="{039523A0-9690-4BF5-AD24-C6A420C548D9}"/>
              </a:ext>
            </a:extLst>
          </p:cNvPr>
          <p:cNvSpPr txBox="1">
            <a:spLocks/>
          </p:cNvSpPr>
          <p:nvPr/>
        </p:nvSpPr>
        <p:spPr>
          <a:xfrm>
            <a:off x="152400" y="64928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CADAAC-02B8-4D1A-A7FE-45971F5C1351}" type="slidenum">
              <a:rPr lang="en-US" sz="1800" smtClean="0">
                <a:solidFill>
                  <a:schemeClr val="tx1"/>
                </a:solidFill>
                <a:latin typeface="Segoe UI Semibold" panose="020B0702040204020203" pitchFamily="34" charset="0"/>
                <a:cs typeface="Segoe UI Semibold" panose="020B0702040204020203" pitchFamily="34" charset="0"/>
              </a:rPr>
              <a:pPr algn="l"/>
              <a:t>3</a:t>
            </a:fld>
            <a:endParaRPr lang="en-US" sz="1800">
              <a:solidFill>
                <a:schemeClr val="tx1"/>
              </a:solidFill>
              <a:latin typeface="Segoe UI Semibold" panose="020B0702040204020203" pitchFamily="34" charset="0"/>
              <a:cs typeface="Segoe UI Semibold" panose="020B0702040204020203" pitchFamily="34" charset="0"/>
            </a:endParaRPr>
          </a:p>
        </p:txBody>
      </p:sp>
      <p:graphicFrame>
        <p:nvGraphicFramePr>
          <p:cNvPr id="3" name="Chart 2">
            <a:extLst>
              <a:ext uri="{FF2B5EF4-FFF2-40B4-BE49-F238E27FC236}">
                <a16:creationId xmlns:a16="http://schemas.microsoft.com/office/drawing/2014/main" id="{60D4FB9E-D1F4-4244-A608-2DE120DBF478}"/>
              </a:ext>
            </a:extLst>
          </p:cNvPr>
          <p:cNvGraphicFramePr>
            <a:graphicFrameLocks/>
          </p:cNvGraphicFramePr>
          <p:nvPr/>
        </p:nvGraphicFramePr>
        <p:xfrm>
          <a:off x="-57150" y="1421931"/>
          <a:ext cx="13760450" cy="42491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9403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172515E-4F87-46A4-8457-17F6B49C212F}"/>
              </a:ext>
            </a:extLst>
          </p:cNvPr>
          <p:cNvGraphicFramePr/>
          <p:nvPr>
            <p:extLst>
              <p:ext uri="{D42A27DB-BD31-4B8C-83A1-F6EECF244321}">
                <p14:modId xmlns:p14="http://schemas.microsoft.com/office/powerpoint/2010/main" val="2559758675"/>
              </p:ext>
            </p:extLst>
          </p:nvPr>
        </p:nvGraphicFramePr>
        <p:xfrm>
          <a:off x="593387" y="1702340"/>
          <a:ext cx="11186809" cy="383269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3A2A1856-E977-4CE5-B47A-99C4282F82C4}"/>
              </a:ext>
            </a:extLst>
          </p:cNvPr>
          <p:cNvSpPr>
            <a:spLocks noGrp="1"/>
          </p:cNvSpPr>
          <p:nvPr>
            <p:ph type="title"/>
          </p:nvPr>
        </p:nvSpPr>
        <p:spPr>
          <a:xfrm>
            <a:off x="458337" y="571226"/>
            <a:ext cx="10515600" cy="668740"/>
          </a:xfrm>
        </p:spPr>
        <p:txBody>
          <a:bodyPr>
            <a:normAutofit fontScale="90000"/>
          </a:bodyPr>
          <a:lstStyle/>
          <a:p>
            <a:r>
              <a:rPr lang="en-US" sz="4900">
                <a:ea typeface="Segoe UI Black"/>
              </a:rPr>
              <a:t>Property Tax</a:t>
            </a:r>
            <a:br>
              <a:rPr lang="en-US">
                <a:ea typeface="Segoe UI Black"/>
              </a:rPr>
            </a:br>
            <a:r>
              <a:rPr lang="en-US" sz="4000">
                <a:ea typeface="Segoe UI Black"/>
              </a:rPr>
              <a:t>$11.10 per $1,000 Accessed Value 2024</a:t>
            </a:r>
            <a:endParaRPr lang="en-US" sz="4000"/>
          </a:p>
        </p:txBody>
      </p:sp>
      <p:sp>
        <p:nvSpPr>
          <p:cNvPr id="4" name="Rectangle 3">
            <a:extLst>
              <a:ext uri="{FF2B5EF4-FFF2-40B4-BE49-F238E27FC236}">
                <a16:creationId xmlns:a16="http://schemas.microsoft.com/office/drawing/2014/main" id="{9A64BD12-89A6-43F4-CCAA-A14D612D139C}"/>
              </a:ext>
            </a:extLst>
          </p:cNvPr>
          <p:cNvSpPr/>
          <p:nvPr/>
        </p:nvSpPr>
        <p:spPr>
          <a:xfrm>
            <a:off x="790113" y="1953087"/>
            <a:ext cx="3627171" cy="552438"/>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2"/>
                </a:solidFill>
              </a:rPr>
              <a:t>Total City of Tacoma Property Taxes $2.24</a:t>
            </a:r>
          </a:p>
        </p:txBody>
      </p:sp>
      <p:sp>
        <p:nvSpPr>
          <p:cNvPr id="5" name="Right Brace 4">
            <a:extLst>
              <a:ext uri="{FF2B5EF4-FFF2-40B4-BE49-F238E27FC236}">
                <a16:creationId xmlns:a16="http://schemas.microsoft.com/office/drawing/2014/main" id="{E5C02DEC-6198-4835-3DE1-40471E71BD44}"/>
              </a:ext>
            </a:extLst>
          </p:cNvPr>
          <p:cNvSpPr/>
          <p:nvPr/>
        </p:nvSpPr>
        <p:spPr>
          <a:xfrm rot="16200000">
            <a:off x="1711618" y="1755383"/>
            <a:ext cx="384081" cy="1998678"/>
          </a:xfrm>
          <a:prstGeom prst="rightBrace">
            <a:avLst/>
          </a:prstGeom>
          <a:ln w="2222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50814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3E4A-5329-4E79-9AF2-8BA353F47E4A}"/>
              </a:ext>
            </a:extLst>
          </p:cNvPr>
          <p:cNvSpPr>
            <a:spLocks noGrp="1"/>
          </p:cNvSpPr>
          <p:nvPr>
            <p:ph type="title"/>
          </p:nvPr>
        </p:nvSpPr>
        <p:spPr/>
        <p:txBody>
          <a:bodyPr>
            <a:normAutofit/>
          </a:bodyPr>
          <a:lstStyle/>
          <a:p>
            <a:r>
              <a:rPr lang="en-US">
                <a:ea typeface="Segoe UI Black"/>
              </a:rPr>
              <a:t>Revenue Strategy </a:t>
            </a:r>
            <a:br>
              <a:rPr lang="en-US">
                <a:ea typeface="Segoe UI Black"/>
              </a:rPr>
            </a:br>
            <a:endParaRPr lang="en-US" sz="2800">
              <a:ea typeface="Segoe UI Black"/>
            </a:endParaRPr>
          </a:p>
        </p:txBody>
      </p:sp>
      <p:sp>
        <p:nvSpPr>
          <p:cNvPr id="4" name="Slide Number Placeholder 3">
            <a:extLst>
              <a:ext uri="{FF2B5EF4-FFF2-40B4-BE49-F238E27FC236}">
                <a16:creationId xmlns:a16="http://schemas.microsoft.com/office/drawing/2014/main" id="{60748BDC-CAE2-47E8-7748-04B5E36E3C9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CADAAC-02B8-4D1A-A7FE-45971F5C1351}" type="slidenum">
              <a:rPr kumimoji="0" lang="en-US" sz="1200" b="0" i="0" u="none" strike="noStrike" kern="1200" cap="none" spc="0" normalizeH="0" baseline="0" noProof="0" smtClean="0">
                <a:ln>
                  <a:noFill/>
                </a:ln>
                <a:solidFill>
                  <a:srgbClr val="152E4A">
                    <a:tint val="75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152E4A">
                  <a:tint val="75000"/>
                </a:srgbClr>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AFA5FC28-58D5-67E3-8C17-46F91A88E7CB}"/>
              </a:ext>
            </a:extLst>
          </p:cNvPr>
          <p:cNvSpPr/>
          <p:nvPr/>
        </p:nvSpPr>
        <p:spPr>
          <a:xfrm>
            <a:off x="9052560" y="5703570"/>
            <a:ext cx="3139440" cy="1135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5" name="Table 5">
            <a:extLst>
              <a:ext uri="{FF2B5EF4-FFF2-40B4-BE49-F238E27FC236}">
                <a16:creationId xmlns:a16="http://schemas.microsoft.com/office/drawing/2014/main" id="{C4F1FECC-5B29-E77E-F69E-FAC88668C8D7}"/>
              </a:ext>
            </a:extLst>
          </p:cNvPr>
          <p:cNvGraphicFramePr>
            <a:graphicFrameLocks noGrp="1"/>
          </p:cNvGraphicFramePr>
          <p:nvPr>
            <p:ph idx="1"/>
            <p:extLst>
              <p:ext uri="{D42A27DB-BD31-4B8C-83A1-F6EECF244321}">
                <p14:modId xmlns:p14="http://schemas.microsoft.com/office/powerpoint/2010/main" val="193751065"/>
              </p:ext>
            </p:extLst>
          </p:nvPr>
        </p:nvGraphicFramePr>
        <p:xfrm>
          <a:off x="385482" y="1208474"/>
          <a:ext cx="11650072" cy="4945949"/>
        </p:xfrm>
        <a:graphic>
          <a:graphicData uri="http://schemas.openxmlformats.org/drawingml/2006/table">
            <a:tbl>
              <a:tblPr firstRow="1" bandRow="1">
                <a:tableStyleId>{5C22544A-7EE6-4342-B048-85BDC9FD1C3A}</a:tableStyleId>
              </a:tblPr>
              <a:tblGrid>
                <a:gridCol w="905436">
                  <a:extLst>
                    <a:ext uri="{9D8B030D-6E8A-4147-A177-3AD203B41FA5}">
                      <a16:colId xmlns:a16="http://schemas.microsoft.com/office/drawing/2014/main" val="3180374426"/>
                    </a:ext>
                  </a:extLst>
                </a:gridCol>
                <a:gridCol w="2241176">
                  <a:extLst>
                    <a:ext uri="{9D8B030D-6E8A-4147-A177-3AD203B41FA5}">
                      <a16:colId xmlns:a16="http://schemas.microsoft.com/office/drawing/2014/main" val="4255386380"/>
                    </a:ext>
                  </a:extLst>
                </a:gridCol>
                <a:gridCol w="6230471">
                  <a:extLst>
                    <a:ext uri="{9D8B030D-6E8A-4147-A177-3AD203B41FA5}">
                      <a16:colId xmlns:a16="http://schemas.microsoft.com/office/drawing/2014/main" val="3260887952"/>
                    </a:ext>
                  </a:extLst>
                </a:gridCol>
                <a:gridCol w="2272989">
                  <a:extLst>
                    <a:ext uri="{9D8B030D-6E8A-4147-A177-3AD203B41FA5}">
                      <a16:colId xmlns:a16="http://schemas.microsoft.com/office/drawing/2014/main" val="1177313210"/>
                    </a:ext>
                  </a:extLst>
                </a:gridCol>
              </a:tblGrid>
              <a:tr h="312989">
                <a:tc>
                  <a:txBody>
                    <a:bodyPr/>
                    <a:lstStyle/>
                    <a:p>
                      <a:endParaRPr lang="en-US" sz="1400"/>
                    </a:p>
                  </a:txBody>
                  <a:tcPr/>
                </a:tc>
                <a:tc>
                  <a:txBody>
                    <a:bodyPr/>
                    <a:lstStyle/>
                    <a:p>
                      <a:r>
                        <a:rPr lang="en-US" sz="1400"/>
                        <a:t>Item</a:t>
                      </a:r>
                    </a:p>
                  </a:txBody>
                  <a:tcPr/>
                </a:tc>
                <a:tc>
                  <a:txBody>
                    <a:bodyPr/>
                    <a:lstStyle/>
                    <a:p>
                      <a:r>
                        <a:rPr lang="en-US" sz="1400"/>
                        <a:t>Update</a:t>
                      </a:r>
                    </a:p>
                  </a:txBody>
                  <a:tcPr/>
                </a:tc>
                <a:tc>
                  <a:txBody>
                    <a:bodyPr/>
                    <a:lstStyle/>
                    <a:p>
                      <a:r>
                        <a:rPr lang="en-US" sz="1400"/>
                        <a:t>Timeline/Next Steps</a:t>
                      </a:r>
                    </a:p>
                  </a:txBody>
                  <a:tcPr/>
                </a:tc>
                <a:extLst>
                  <a:ext uri="{0D108BD9-81ED-4DB2-BD59-A6C34878D82A}">
                    <a16:rowId xmlns:a16="http://schemas.microsoft.com/office/drawing/2014/main" val="2624917325"/>
                  </a:ext>
                </a:extLst>
              </a:tr>
              <a:tr h="209554">
                <a:tc rowSpan="4">
                  <a:txBody>
                    <a:bodyPr/>
                    <a:lstStyle/>
                    <a:p>
                      <a:r>
                        <a:rPr lang="en-US" sz="1400" b="1"/>
                        <a:t>2025-2026 Proposed  Budget</a:t>
                      </a:r>
                    </a:p>
                  </a:txBody>
                  <a:tcPr vert="vert270" anchor="ctr"/>
                </a:tc>
                <a:tc>
                  <a:txBody>
                    <a:bodyPr/>
                    <a:lstStyle/>
                    <a:p>
                      <a:r>
                        <a:rPr lang="en-US" sz="1400" kern="1200">
                          <a:solidFill>
                            <a:schemeClr val="dk1"/>
                          </a:solidFill>
                          <a:latin typeface="+mn-lt"/>
                          <a:ea typeface="+mn-ea"/>
                          <a:cs typeface="+mn-cs"/>
                        </a:rPr>
                        <a:t>Fines, Exemptions, and Audits</a:t>
                      </a:r>
                      <a:endParaRPr lang="en-US" sz="1400"/>
                    </a:p>
                  </a:txBody>
                  <a:tcPr anchor="ctr"/>
                </a:tc>
                <a:tc>
                  <a:txBody>
                    <a:bodyPr/>
                    <a:lstStyle/>
                    <a:p>
                      <a:r>
                        <a:rPr lang="en-US" sz="1400" kern="1200">
                          <a:solidFill>
                            <a:schemeClr val="dk1"/>
                          </a:solidFill>
                          <a:latin typeface="+mn-lt"/>
                          <a:ea typeface="+mn-ea"/>
                          <a:cs typeface="+mn-cs"/>
                        </a:rPr>
                        <a:t>False Alarm Service Fee Increase, Identify Short Term Rentals without licenses, Eliminate exemption for International Business</a:t>
                      </a:r>
                    </a:p>
                  </a:txBody>
                  <a:tcPr anchor="ctr"/>
                </a:tc>
                <a:tc>
                  <a:txBody>
                    <a:bodyPr/>
                    <a:lstStyle/>
                    <a:p>
                      <a:r>
                        <a:rPr lang="en-US" sz="1400"/>
                        <a:t>GPFC in October</a:t>
                      </a:r>
                    </a:p>
                  </a:txBody>
                  <a:tcPr anchor="ctr"/>
                </a:tc>
                <a:extLst>
                  <a:ext uri="{0D108BD9-81ED-4DB2-BD59-A6C34878D82A}">
                    <a16:rowId xmlns:a16="http://schemas.microsoft.com/office/drawing/2014/main" val="344697849"/>
                  </a:ext>
                </a:extLst>
              </a:tr>
              <a:tr h="0">
                <a:tc vMerge="1">
                  <a:txBody>
                    <a:bodyPr/>
                    <a:lstStyle/>
                    <a:p>
                      <a:endParaRPr lang="en-US" sz="1400" b="1"/>
                    </a:p>
                  </a:txBody>
                  <a:tcPr vert="vert270" anchor="ctr"/>
                </a:tc>
                <a:tc>
                  <a:txBody>
                    <a:bodyPr/>
                    <a:lstStyle/>
                    <a:p>
                      <a:r>
                        <a:rPr lang="en-US" sz="1400"/>
                        <a:t>Utility Tax Exemptions</a:t>
                      </a:r>
                    </a:p>
                  </a:txBody>
                  <a:tcPr anchor="ctr"/>
                </a:tc>
                <a:tc>
                  <a:txBody>
                    <a:bodyPr/>
                    <a:lstStyle/>
                    <a:p>
                      <a:r>
                        <a:rPr lang="en-US" sz="1400" kern="1200">
                          <a:solidFill>
                            <a:schemeClr val="dk1"/>
                          </a:solidFill>
                          <a:latin typeface="+mn-lt"/>
                          <a:ea typeface="+mn-ea"/>
                          <a:cs typeface="+mn-cs"/>
                        </a:rPr>
                        <a:t>Alternatives to eliminate existing exemptions (may include Construction related revenues)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GPFC in October</a:t>
                      </a:r>
                    </a:p>
                  </a:txBody>
                  <a:tcPr anchor="ctr"/>
                </a:tc>
                <a:extLst>
                  <a:ext uri="{0D108BD9-81ED-4DB2-BD59-A6C34878D82A}">
                    <a16:rowId xmlns:a16="http://schemas.microsoft.com/office/drawing/2014/main" val="1339982440"/>
                  </a:ext>
                </a:extLst>
              </a:tr>
              <a:tr h="0">
                <a:tc vMerge="1">
                  <a:txBody>
                    <a:bodyPr/>
                    <a:lstStyle/>
                    <a:p>
                      <a:endParaRPr lang="en-US" sz="1400" b="1"/>
                    </a:p>
                  </a:txBody>
                  <a:tcPr vert="vert270" anchor="ctr"/>
                </a:tc>
                <a:tc>
                  <a:txBody>
                    <a:bodyPr/>
                    <a:lstStyle/>
                    <a:p>
                      <a:r>
                        <a:rPr lang="en-US" sz="1400"/>
                        <a:t>Event Excise Tax</a:t>
                      </a:r>
                    </a:p>
                  </a:txBody>
                  <a:tcPr anchor="ctr"/>
                </a:tc>
                <a:tc>
                  <a:txBody>
                    <a:bodyPr/>
                    <a:lstStyle/>
                    <a:p>
                      <a:r>
                        <a:rPr lang="en-US" sz="1400" kern="1200">
                          <a:solidFill>
                            <a:schemeClr val="dk1"/>
                          </a:solidFill>
                          <a:latin typeface="+mn-lt"/>
                          <a:ea typeface="+mn-ea"/>
                          <a:cs typeface="+mn-cs"/>
                        </a:rPr>
                        <a:t>Food and Beverage Service Tax at Dome paid by contractor and would support special events funding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GPFC in October</a:t>
                      </a:r>
                    </a:p>
                  </a:txBody>
                  <a:tcPr anchor="ctr"/>
                </a:tc>
                <a:extLst>
                  <a:ext uri="{0D108BD9-81ED-4DB2-BD59-A6C34878D82A}">
                    <a16:rowId xmlns:a16="http://schemas.microsoft.com/office/drawing/2014/main" val="705120556"/>
                  </a:ext>
                </a:extLst>
              </a:tr>
              <a:tr h="0">
                <a:tc vMerge="1">
                  <a:txBody>
                    <a:bodyPr/>
                    <a:lstStyle/>
                    <a:p>
                      <a:endParaRPr lang="en-US" sz="1400" b="1"/>
                    </a:p>
                  </a:txBody>
                  <a:tcPr vert="vert270" anchor="ctr"/>
                </a:tc>
                <a:tc>
                  <a:txBody>
                    <a:bodyPr/>
                    <a:lstStyle/>
                    <a:p>
                      <a:r>
                        <a:rPr lang="en-US" sz="1400"/>
                        <a:t>Parking Rates and Fees</a:t>
                      </a:r>
                    </a:p>
                  </a:txBody>
                  <a:tcPr anchor="ctr"/>
                </a:tc>
                <a:tc>
                  <a:txBody>
                    <a:bodyPr/>
                    <a:lstStyle/>
                    <a:p>
                      <a:r>
                        <a:rPr lang="en-US" sz="1400" kern="1200">
                          <a:solidFill>
                            <a:schemeClr val="dk1"/>
                          </a:solidFill>
                          <a:latin typeface="+mn-lt"/>
                          <a:ea typeface="+mn-ea"/>
                          <a:cs typeface="+mn-cs"/>
                        </a:rPr>
                        <a:t>Updates to Parking Rates and Fees to better cover the system’s costs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Varied</a:t>
                      </a:r>
                    </a:p>
                  </a:txBody>
                  <a:tcPr anchor="ctr"/>
                </a:tc>
                <a:extLst>
                  <a:ext uri="{0D108BD9-81ED-4DB2-BD59-A6C34878D82A}">
                    <a16:rowId xmlns:a16="http://schemas.microsoft.com/office/drawing/2014/main" val="2245449313"/>
                  </a:ext>
                </a:extLst>
              </a:tr>
              <a:tr h="0">
                <a:tc rowSpan="2">
                  <a:txBody>
                    <a:bodyPr/>
                    <a:lstStyle/>
                    <a:p>
                      <a:r>
                        <a:rPr lang="en-US" sz="1400" b="1"/>
                        <a:t>Impacts to 2025-2026 Budget</a:t>
                      </a:r>
                    </a:p>
                  </a:txBody>
                  <a:tcPr vert="vert270" anchor="ctr"/>
                </a:tc>
                <a:tc>
                  <a:txBody>
                    <a:bodyPr/>
                    <a:lstStyle/>
                    <a:p>
                      <a:r>
                        <a:rPr lang="en-US" sz="1400"/>
                        <a:t>Fire Levy Lid Lift</a:t>
                      </a:r>
                    </a:p>
                  </a:txBody>
                  <a:tcPr anchor="ctr"/>
                </a:tc>
                <a:tc>
                  <a:txBody>
                    <a:bodyPr/>
                    <a:lstStyle/>
                    <a:p>
                      <a:r>
                        <a:rPr lang="en-US" sz="1400" kern="1200">
                          <a:solidFill>
                            <a:schemeClr val="dk1"/>
                          </a:solidFill>
                          <a:latin typeface="+mn-lt"/>
                          <a:ea typeface="+mn-ea"/>
                          <a:cs typeface="+mn-cs"/>
                        </a:rPr>
                        <a:t>Funding to support $30M annually for Fire Department facilities, fleet, maintenance, and staffing to improve response capacity and firefighter safety</a:t>
                      </a:r>
                    </a:p>
                  </a:txBody>
                  <a:tcPr anchor="ctr"/>
                </a:tc>
                <a:tc>
                  <a:txBody>
                    <a:bodyPr/>
                    <a:lstStyle/>
                    <a:p>
                      <a:r>
                        <a:rPr lang="en-US" sz="1400"/>
                        <a:t>Vote in November 2024</a:t>
                      </a:r>
                    </a:p>
                  </a:txBody>
                  <a:tcPr anchor="ctr"/>
                </a:tc>
                <a:extLst>
                  <a:ext uri="{0D108BD9-81ED-4DB2-BD59-A6C34878D82A}">
                    <a16:rowId xmlns:a16="http://schemas.microsoft.com/office/drawing/2014/main" val="3586552156"/>
                  </a:ext>
                </a:extLst>
              </a:tr>
              <a:tr h="0">
                <a:tc vMerge="1">
                  <a:txBody>
                    <a:bodyPr/>
                    <a:lstStyle/>
                    <a:p>
                      <a:endParaRPr lang="en-US" sz="1400" b="1"/>
                    </a:p>
                  </a:txBody>
                  <a:tcPr vert="vert270" anchor="ctr"/>
                </a:tc>
                <a:tc>
                  <a:txBody>
                    <a:bodyPr/>
                    <a:lstStyle/>
                    <a:p>
                      <a:r>
                        <a:rPr lang="en-US" sz="1400"/>
                        <a:t>Extension of TBD Sales Tax</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Council action to extend Transportation Benefit District Sales Tax </a:t>
                      </a:r>
                    </a:p>
                  </a:txBody>
                  <a:tcPr anchor="ctr"/>
                </a:tc>
                <a:tc>
                  <a:txBody>
                    <a:bodyPr/>
                    <a:lstStyle/>
                    <a:p>
                      <a:r>
                        <a:rPr lang="en-US" sz="1400"/>
                        <a:t>December 2024 (Tentative)</a:t>
                      </a:r>
                    </a:p>
                  </a:txBody>
                  <a:tcPr anchor="ctr"/>
                </a:tc>
                <a:extLst>
                  <a:ext uri="{0D108BD9-81ED-4DB2-BD59-A6C34878D82A}">
                    <a16:rowId xmlns:a16="http://schemas.microsoft.com/office/drawing/2014/main" val="3028417639"/>
                  </a:ext>
                </a:extLst>
              </a:tr>
              <a:tr h="0">
                <a:tc rowSpan="5">
                  <a:txBody>
                    <a:bodyPr/>
                    <a:lstStyle/>
                    <a:p>
                      <a:r>
                        <a:rPr lang="en-US" sz="1500" b="1"/>
                        <a:t>In Progress</a:t>
                      </a:r>
                    </a:p>
                  </a:txBody>
                  <a:tcPr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Extension of TC Sales Tax</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Council action to extend Tacoma Creates Sales Tax</a:t>
                      </a:r>
                    </a:p>
                  </a:txBody>
                  <a:tcPr anchor="ctr"/>
                </a:tc>
                <a:tc>
                  <a:txBody>
                    <a:bodyPr/>
                    <a:lstStyle/>
                    <a:p>
                      <a:r>
                        <a:rPr lang="en-US" sz="1400"/>
                        <a:t>First Quarter 2025</a:t>
                      </a:r>
                    </a:p>
                  </a:txBody>
                  <a:tcPr anchor="ctr"/>
                </a:tc>
                <a:extLst>
                  <a:ext uri="{0D108BD9-81ED-4DB2-BD59-A6C34878D82A}">
                    <a16:rowId xmlns:a16="http://schemas.microsoft.com/office/drawing/2014/main" val="2547384712"/>
                  </a:ext>
                </a:extLst>
              </a:tr>
              <a:tr h="0">
                <a:tc vMerge="1">
                  <a:txBody>
                    <a:bodyPr/>
                    <a:lstStyle/>
                    <a:p>
                      <a:r>
                        <a:rPr lang="en-US" sz="1500" b="1"/>
                        <a:t>In Progress</a:t>
                      </a:r>
                    </a:p>
                  </a:txBody>
                  <a:tcPr vert="vert27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Streets Initiative 2</a:t>
                      </a:r>
                    </a:p>
                  </a:txBody>
                  <a:tcPr anchor="ctr"/>
                </a:tc>
                <a:tc>
                  <a:txBody>
                    <a:bodyPr/>
                    <a:lstStyle/>
                    <a:p>
                      <a:r>
                        <a:rPr lang="en-US" sz="1400" kern="1200">
                          <a:solidFill>
                            <a:schemeClr val="dk1"/>
                          </a:solidFill>
                          <a:latin typeface="+mn-lt"/>
                          <a:ea typeface="+mn-ea"/>
                          <a:cs typeface="+mn-cs"/>
                        </a:rPr>
                        <a:t>Property Tax and Utility Taxes </a:t>
                      </a:r>
                    </a:p>
                  </a:txBody>
                  <a:tcPr anchor="ctr"/>
                </a:tc>
                <a:tc>
                  <a:txBody>
                    <a:bodyPr/>
                    <a:lstStyle/>
                    <a:p>
                      <a:r>
                        <a:rPr lang="en-US" sz="1400"/>
                        <a:t>On Ballot in 2025</a:t>
                      </a:r>
                    </a:p>
                  </a:txBody>
                  <a:tcPr anchor="ctr"/>
                </a:tc>
                <a:extLst>
                  <a:ext uri="{0D108BD9-81ED-4DB2-BD59-A6C34878D82A}">
                    <a16:rowId xmlns:a16="http://schemas.microsoft.com/office/drawing/2014/main" val="2649094478"/>
                  </a:ext>
                </a:extLst>
              </a:tr>
              <a:tr h="0">
                <a:tc vMerge="1">
                  <a:txBody>
                    <a:bodyPr/>
                    <a:lstStyle/>
                    <a:p>
                      <a:endParaRPr lang="en-US"/>
                    </a:p>
                  </a:txBody>
                  <a:tcPr/>
                </a:tc>
                <a:tc>
                  <a:txBody>
                    <a:bodyPr/>
                    <a:lstStyle/>
                    <a:p>
                      <a:pPr lvl="0">
                        <a:buNone/>
                      </a:pPr>
                      <a:r>
                        <a:rPr lang="en-US" sz="1400" b="0" i="0"/>
                        <a:t>Revenues Related to Legislative Priorities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t>Property Tax - Continue to prioritize changing the 1% growth limit, revenue options to support base operational needs in the General Fund, revenue authority by State to cities or direct funding of homelessness services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a:t>Legislative priority 2025</a:t>
                      </a:r>
                    </a:p>
                  </a:txBody>
                  <a:tcPr anchor="ctr"/>
                </a:tc>
                <a:extLst>
                  <a:ext uri="{0D108BD9-81ED-4DB2-BD59-A6C34878D82A}">
                    <a16:rowId xmlns:a16="http://schemas.microsoft.com/office/drawing/2014/main" val="2220006765"/>
                  </a:ext>
                </a:extLst>
              </a:tr>
              <a:tr h="261385">
                <a:tc vMerge="1">
                  <a:txBody>
                    <a:bodyPr/>
                    <a:lstStyle/>
                    <a:p>
                      <a:endParaRPr lang="en-US"/>
                    </a:p>
                  </a:txBody>
                  <a:tcPr/>
                </a:tc>
                <a:tc>
                  <a:txBody>
                    <a:bodyPr/>
                    <a:lstStyle/>
                    <a:p>
                      <a:r>
                        <a:rPr lang="en-US" sz="1400"/>
                        <a:t>Additional Levy Lid Lift </a:t>
                      </a:r>
                    </a:p>
                  </a:txBody>
                  <a:tcPr anchor="ctr"/>
                </a:tc>
                <a:tc>
                  <a:txBody>
                    <a:bodyPr/>
                    <a:lstStyle/>
                    <a:p>
                      <a:r>
                        <a:rPr lang="en-US" sz="1400"/>
                        <a:t>Support Operational Costs in General Fund </a:t>
                      </a:r>
                      <a:r>
                        <a:rPr lang="en-US" sz="1400" kern="1200">
                          <a:solidFill>
                            <a:schemeClr val="dk1"/>
                          </a:solidFill>
                          <a:latin typeface="+mn-lt"/>
                          <a:ea typeface="+mn-ea"/>
                          <a:cs typeface="+mn-cs"/>
                        </a:rPr>
                        <a:t>and facility needs </a:t>
                      </a:r>
                      <a:endParaRPr lang="en-US" sz="1400"/>
                    </a:p>
                  </a:txBody>
                  <a:tcPr anchor="ctr"/>
                </a:tc>
                <a:tc>
                  <a:txBody>
                    <a:bodyPr/>
                    <a:lstStyle/>
                    <a:p>
                      <a:r>
                        <a:rPr lang="en-US" sz="1400" b="0" i="0" u="none" strike="noStrike" noProof="0">
                          <a:latin typeface="+mn-lt"/>
                        </a:rPr>
                        <a:t>Council Discussion 2025</a:t>
                      </a:r>
                      <a:endParaRPr lang="en-US" sz="1400"/>
                    </a:p>
                  </a:txBody>
                  <a:tcPr anchor="ctr"/>
                </a:tc>
                <a:extLst>
                  <a:ext uri="{0D108BD9-81ED-4DB2-BD59-A6C34878D82A}">
                    <a16:rowId xmlns:a16="http://schemas.microsoft.com/office/drawing/2014/main" val="449505585"/>
                  </a:ext>
                </a:extLst>
              </a:tr>
              <a:tr h="0">
                <a:tc vMerge="1">
                  <a:txBody>
                    <a:bodyPr/>
                    <a:lstStyle/>
                    <a:p>
                      <a:pPr lvl="0">
                        <a:buNone/>
                      </a:pPr>
                      <a:endParaRPr lang="en-US" sz="1500"/>
                    </a:p>
                  </a:txBody>
                  <a:tcPr vert="vert270" anchor="ctr"/>
                </a:tc>
                <a:tc>
                  <a:txBody>
                    <a:bodyPr/>
                    <a:lstStyle/>
                    <a:p>
                      <a:pPr lvl="0">
                        <a:buNone/>
                      </a:pPr>
                      <a:r>
                        <a:rPr lang="en-US" sz="1400" b="0" i="0" u="none" strike="noStrike" noProof="0">
                          <a:latin typeface="Calibri"/>
                        </a:rPr>
                        <a:t>Impact Fees</a:t>
                      </a:r>
                      <a:endParaRPr lang="en-US" sz="1400"/>
                    </a:p>
                  </a:txBody>
                  <a:tcPr anchor="ctr"/>
                </a:tc>
                <a:tc>
                  <a:txBody>
                    <a:bodyPr/>
                    <a:lstStyle/>
                    <a:p>
                      <a:pPr lvl="0">
                        <a:buNone/>
                      </a:pPr>
                      <a:r>
                        <a:rPr lang="en-US" sz="1400" b="0" i="0" u="none" strike="noStrike" noProof="0">
                          <a:latin typeface="Calibri"/>
                        </a:rPr>
                        <a:t>Staff provided an update in 2024 on the development of Traffic Impact Fees</a:t>
                      </a:r>
                      <a:endParaRPr lang="en-US" sz="1400"/>
                    </a:p>
                  </a:txBody>
                  <a:tcPr anchor="ctr"/>
                </a:tc>
                <a:tc>
                  <a:txBody>
                    <a:bodyPr/>
                    <a:lstStyle/>
                    <a:p>
                      <a:r>
                        <a:rPr lang="en-US" sz="1400"/>
                        <a:t>Development in 2024</a:t>
                      </a:r>
                    </a:p>
                  </a:txBody>
                  <a:tcPr anchor="ctr"/>
                </a:tc>
                <a:extLst>
                  <a:ext uri="{0D108BD9-81ED-4DB2-BD59-A6C34878D82A}">
                    <a16:rowId xmlns:a16="http://schemas.microsoft.com/office/drawing/2014/main" val="4148851732"/>
                  </a:ext>
                </a:extLst>
              </a:tr>
            </a:tbl>
          </a:graphicData>
        </a:graphic>
      </p:graphicFrame>
      <p:graphicFrame>
        <p:nvGraphicFramePr>
          <p:cNvPr id="6" name="Table 5">
            <a:extLst>
              <a:ext uri="{FF2B5EF4-FFF2-40B4-BE49-F238E27FC236}">
                <a16:creationId xmlns:a16="http://schemas.microsoft.com/office/drawing/2014/main" id="{DCFCC2EA-F733-AA11-2F07-92B002798647}"/>
              </a:ext>
            </a:extLst>
          </p:cNvPr>
          <p:cNvGraphicFramePr>
            <a:graphicFrameLocks noGrp="1"/>
          </p:cNvGraphicFramePr>
          <p:nvPr>
            <p:extLst>
              <p:ext uri="{D42A27DB-BD31-4B8C-83A1-F6EECF244321}">
                <p14:modId xmlns:p14="http://schemas.microsoft.com/office/powerpoint/2010/main" val="1591068913"/>
              </p:ext>
            </p:extLst>
          </p:nvPr>
        </p:nvGraphicFramePr>
        <p:xfrm>
          <a:off x="12580417" y="2809413"/>
          <a:ext cx="11168560" cy="2353673"/>
        </p:xfrm>
        <a:graphic>
          <a:graphicData uri="http://schemas.openxmlformats.org/drawingml/2006/table">
            <a:tbl>
              <a:tblPr firstRow="1" bandRow="1">
                <a:tableStyleId>{5C22544A-7EE6-4342-B048-85BDC9FD1C3A}</a:tableStyleId>
              </a:tblPr>
              <a:tblGrid>
                <a:gridCol w="244809">
                  <a:extLst>
                    <a:ext uri="{9D8B030D-6E8A-4147-A177-3AD203B41FA5}">
                      <a16:colId xmlns:a16="http://schemas.microsoft.com/office/drawing/2014/main" val="755039399"/>
                    </a:ext>
                  </a:extLst>
                </a:gridCol>
                <a:gridCol w="1753884">
                  <a:extLst>
                    <a:ext uri="{9D8B030D-6E8A-4147-A177-3AD203B41FA5}">
                      <a16:colId xmlns:a16="http://schemas.microsoft.com/office/drawing/2014/main" val="2998243162"/>
                    </a:ext>
                  </a:extLst>
                </a:gridCol>
                <a:gridCol w="9169867">
                  <a:extLst>
                    <a:ext uri="{9D8B030D-6E8A-4147-A177-3AD203B41FA5}">
                      <a16:colId xmlns:a16="http://schemas.microsoft.com/office/drawing/2014/main" val="1902476151"/>
                    </a:ext>
                  </a:extLst>
                </a:gridCol>
              </a:tblGrid>
              <a:tr h="620099">
                <a:tc>
                  <a:txBody>
                    <a:bodyPr/>
                    <a:lstStyle/>
                    <a:p>
                      <a:endParaRPr lang="en-US" sz="1400"/>
                    </a:p>
                  </a:txBody>
                  <a:tcPr>
                    <a:lnT w="12700" cap="flat" cmpd="sng" algn="ctr">
                      <a:solidFill>
                        <a:schemeClr val="tx1"/>
                      </a:solidFill>
                      <a:prstDash val="solid"/>
                      <a:round/>
                      <a:headEnd type="none" w="med" len="med"/>
                      <a:tailEnd type="none" w="med" len="med"/>
                    </a:lnT>
                  </a:tcPr>
                </a:tc>
                <a:tc>
                  <a:txBody>
                    <a:bodyPr/>
                    <a:lstStyle/>
                    <a:p>
                      <a:r>
                        <a:rPr lang="en-US" sz="1400"/>
                        <a:t>Item</a:t>
                      </a:r>
                    </a:p>
                  </a:txBody>
                  <a:tcPr>
                    <a:lnT w="12700" cap="flat" cmpd="sng" algn="ctr">
                      <a:solidFill>
                        <a:schemeClr val="tx1"/>
                      </a:solidFill>
                      <a:prstDash val="solid"/>
                      <a:round/>
                      <a:headEnd type="none" w="med" len="med"/>
                      <a:tailEnd type="none" w="med" len="med"/>
                    </a:lnT>
                  </a:tcPr>
                </a:tc>
                <a:tc>
                  <a:txBody>
                    <a:bodyPr/>
                    <a:lstStyle/>
                    <a:p>
                      <a:r>
                        <a:rPr lang="en-US" sz="1400"/>
                        <a:t>Update</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96741677"/>
                  </a:ext>
                </a:extLst>
              </a:tr>
              <a:tr h="620099">
                <a:tc rowSpan="3">
                  <a:txBody>
                    <a:bodyPr/>
                    <a:lstStyle/>
                    <a:p>
                      <a:pPr lvl="0">
                        <a:buNone/>
                      </a:pPr>
                      <a:r>
                        <a:rPr lang="en-US" sz="1400" b="1" i="0"/>
                        <a:t>Recently Updated</a:t>
                      </a:r>
                    </a:p>
                  </a:txBody>
                  <a:tcPr vert="vert270" anchor="ctr"/>
                </a:tc>
                <a:tc>
                  <a:txBody>
                    <a:bodyPr/>
                    <a:lstStyle/>
                    <a:p>
                      <a:pPr lvl="0">
                        <a:buNone/>
                      </a:pPr>
                      <a:r>
                        <a:rPr lang="en-US" sz="1400" b="0" i="0"/>
                        <a:t>EMS Levy Lid Lift</a:t>
                      </a:r>
                    </a:p>
                  </a:txBody>
                  <a:tcPr anchor="ctr"/>
                </a:tc>
                <a:tc>
                  <a:txBody>
                    <a:bodyPr/>
                    <a:lstStyle/>
                    <a:p>
                      <a:pPr lvl="0">
                        <a:buNone/>
                      </a:pPr>
                      <a:r>
                        <a:rPr lang="en-US" sz="1400" b="0" i="0"/>
                        <a:t>Approved by voters in August 2023</a:t>
                      </a:r>
                    </a:p>
                  </a:txBody>
                  <a:tcPr anchor="ctr"/>
                </a:tc>
                <a:extLst>
                  <a:ext uri="{0D108BD9-81ED-4DB2-BD59-A6C34878D82A}">
                    <a16:rowId xmlns:a16="http://schemas.microsoft.com/office/drawing/2014/main" val="2599887674"/>
                  </a:ext>
                </a:extLst>
              </a:tr>
              <a:tr h="515928">
                <a:tc vMerge="1">
                  <a:txBody>
                    <a:bodyPr/>
                    <a:lstStyle/>
                    <a:p>
                      <a:pPr marL="0" lvl="0" indent="0">
                        <a:buFont typeface="Arial"/>
                        <a:buNone/>
                      </a:pPr>
                      <a:endParaRPr lang="en-US" sz="1500"/>
                    </a:p>
                  </a:txBody>
                  <a:tcPr anchor="ctr"/>
                </a:tc>
                <a:tc>
                  <a:txBody>
                    <a:bodyPr/>
                    <a:lstStyle/>
                    <a:p>
                      <a:pPr marL="0" lvl="0" indent="0">
                        <a:buFont typeface="Arial"/>
                        <a:buNone/>
                      </a:pPr>
                      <a:r>
                        <a:rPr lang="en-US" sz="1400"/>
                        <a:t>Fees &amp; Business Licenses </a:t>
                      </a:r>
                    </a:p>
                  </a:txBody>
                  <a:tcPr anchor="ctr"/>
                </a:tc>
                <a:tc>
                  <a:txBody>
                    <a:bodyPr/>
                    <a:lstStyle/>
                    <a:p>
                      <a:r>
                        <a:rPr lang="en-US" sz="1400"/>
                        <a:t>Updates Fees and Licenses in Fall 2022 with Budget Process</a:t>
                      </a:r>
                    </a:p>
                  </a:txBody>
                  <a:tcPr anchor="ctr"/>
                </a:tc>
                <a:extLst>
                  <a:ext uri="{0D108BD9-81ED-4DB2-BD59-A6C34878D82A}">
                    <a16:rowId xmlns:a16="http://schemas.microsoft.com/office/drawing/2014/main" val="2029547877"/>
                  </a:ext>
                </a:extLst>
              </a:tr>
              <a:tr h="595315">
                <a:tc vMerge="1">
                  <a:txBody>
                    <a:bodyPr/>
                    <a:lstStyle/>
                    <a:p>
                      <a:endParaRPr lang="en-US" sz="1500"/>
                    </a:p>
                  </a:txBody>
                  <a:tcPr anchor="ctr"/>
                </a:tc>
                <a:tc>
                  <a:txBody>
                    <a:bodyPr/>
                    <a:lstStyle/>
                    <a:p>
                      <a:r>
                        <a:rPr lang="en-US" sz="1400"/>
                        <a:t>Excise Tax Options</a:t>
                      </a:r>
                    </a:p>
                  </a:txBody>
                  <a:tcPr anchor="ctr"/>
                </a:tc>
                <a:tc>
                  <a:txBody>
                    <a:bodyPr/>
                    <a:lstStyle/>
                    <a:p>
                      <a:r>
                        <a:rPr lang="en-US" sz="1400"/>
                        <a:t>Tidy Up Tacoma Solid Waste Excise Tax implemented in 2022 </a:t>
                      </a:r>
                      <a:r>
                        <a:rPr lang="en-US" sz="1400" b="0" i="0" u="none" strike="noStrike" noProof="0">
                          <a:latin typeface="+mn-lt"/>
                        </a:rPr>
                        <a:t>w</a:t>
                      </a:r>
                      <a:r>
                        <a:rPr lang="en-US" sz="1400" b="0" i="0" u="none" strike="noStrike" noProof="0"/>
                        <a:t>ith Budget Process</a:t>
                      </a:r>
                      <a:endParaRPr lang="en-US" sz="1400"/>
                    </a:p>
                  </a:txBody>
                  <a:tcPr anchor="ctr"/>
                </a:tc>
                <a:extLst>
                  <a:ext uri="{0D108BD9-81ED-4DB2-BD59-A6C34878D82A}">
                    <a16:rowId xmlns:a16="http://schemas.microsoft.com/office/drawing/2014/main" val="2876018517"/>
                  </a:ext>
                </a:extLst>
              </a:tr>
            </a:tbl>
          </a:graphicData>
        </a:graphic>
      </p:graphicFrame>
    </p:spTree>
    <p:extLst>
      <p:ext uri="{BB962C8B-B14F-4D97-AF65-F5344CB8AC3E}">
        <p14:creationId xmlns:p14="http://schemas.microsoft.com/office/powerpoint/2010/main" val="1912034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327D4C-48F0-446A-ABA8-8032855C417D}"/>
              </a:ext>
            </a:extLst>
          </p:cNvPr>
          <p:cNvSpPr>
            <a:spLocks noGrp="1"/>
          </p:cNvSpPr>
          <p:nvPr>
            <p:ph type="sldNum" sz="quarter" idx="4294967295"/>
          </p:nvPr>
        </p:nvSpPr>
        <p:spPr>
          <a:xfrm>
            <a:off x="0" y="6494463"/>
            <a:ext cx="27432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55CAF3-842E-4ECB-A728-DFA921A343F6}" type="slidenum">
              <a:rPr kumimoji="0" lang="en-US" sz="1800" b="0" i="0" u="none" strike="noStrike" kern="1200" cap="none" spc="0" normalizeH="0" baseline="0" noProof="0" smtClean="0">
                <a:ln>
                  <a:noFill/>
                </a:ln>
                <a:solidFill>
                  <a:prstClr val="black"/>
                </a:solidFill>
                <a:effectLst/>
                <a:uLnTx/>
                <a:uFillTx/>
                <a:latin typeface="Segoe UI Semibol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3" name="Rectangle 2">
            <a:extLst>
              <a:ext uri="{FF2B5EF4-FFF2-40B4-BE49-F238E27FC236}">
                <a16:creationId xmlns:a16="http://schemas.microsoft.com/office/drawing/2014/main" id="{9E39B5EA-D170-4FE2-B7C6-90EF3C04EAD5}"/>
              </a:ext>
            </a:extLst>
          </p:cNvPr>
          <p:cNvSpPr/>
          <p:nvPr/>
        </p:nvSpPr>
        <p:spPr>
          <a:xfrm>
            <a:off x="-177800" y="-101600"/>
            <a:ext cx="12661900" cy="1010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mj-lt"/>
              </a:rPr>
              <a:t>Community Safety</a:t>
            </a:r>
          </a:p>
        </p:txBody>
      </p:sp>
      <p:sp>
        <p:nvSpPr>
          <p:cNvPr id="11" name="Title 7">
            <a:extLst>
              <a:ext uri="{FF2B5EF4-FFF2-40B4-BE49-F238E27FC236}">
                <a16:creationId xmlns:a16="http://schemas.microsoft.com/office/drawing/2014/main" id="{E3CB4CB4-1964-72D1-F3D2-71384B14A21E}"/>
              </a:ext>
            </a:extLst>
          </p:cNvPr>
          <p:cNvSpPr txBox="1">
            <a:spLocks/>
          </p:cNvSpPr>
          <p:nvPr/>
        </p:nvSpPr>
        <p:spPr>
          <a:xfrm>
            <a:off x="-2156939" y="1794309"/>
            <a:ext cx="10515600" cy="314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sz="2400">
                <a:solidFill>
                  <a:schemeClr val="accent3"/>
                </a:solidFill>
              </a:rPr>
              <a:t>Total Funding: $442.3M</a:t>
            </a:r>
            <a:br>
              <a:rPr lang="en-US" sz="2400">
                <a:solidFill>
                  <a:schemeClr val="accent3"/>
                </a:solidFill>
              </a:rPr>
            </a:br>
            <a:r>
              <a:rPr lang="en-US" sz="2400">
                <a:solidFill>
                  <a:schemeClr val="accent3"/>
                </a:solidFill>
              </a:rPr>
              <a:t>General Fund:$404.7M</a:t>
            </a:r>
          </a:p>
        </p:txBody>
      </p:sp>
      <p:sp>
        <p:nvSpPr>
          <p:cNvPr id="12" name="Content Placeholder 3">
            <a:extLst>
              <a:ext uri="{FF2B5EF4-FFF2-40B4-BE49-F238E27FC236}">
                <a16:creationId xmlns:a16="http://schemas.microsoft.com/office/drawing/2014/main" id="{E59D2A18-9E1C-736C-829B-6C410C9B1023}"/>
              </a:ext>
            </a:extLst>
          </p:cNvPr>
          <p:cNvSpPr txBox="1">
            <a:spLocks/>
          </p:cNvSpPr>
          <p:nvPr/>
        </p:nvSpPr>
        <p:spPr>
          <a:xfrm>
            <a:off x="5874063" y="1433862"/>
            <a:ext cx="5082604"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b="1" dirty="0">
                <a:latin typeface="Calibri"/>
                <a:cs typeface="Calibri"/>
              </a:rPr>
              <a:t>Alternative Response </a:t>
            </a:r>
          </a:p>
          <a:p>
            <a:pPr lvl="1">
              <a:spcBef>
                <a:spcPts val="0"/>
              </a:spcBef>
            </a:pPr>
            <a:r>
              <a:rPr lang="en-US" sz="1800" b="1" dirty="0">
                <a:latin typeface="Calibri"/>
                <a:cs typeface="Calibri"/>
              </a:rPr>
              <a:t>HOPE, CSO, HEAL</a:t>
            </a:r>
            <a:r>
              <a:rPr lang="en-US" sz="1800" dirty="0">
                <a:latin typeface="Calibri"/>
                <a:cs typeface="Calibri"/>
              </a:rPr>
              <a:t> </a:t>
            </a:r>
          </a:p>
          <a:p>
            <a:pPr>
              <a:spcBef>
                <a:spcPts val="0"/>
              </a:spcBef>
            </a:pPr>
            <a:r>
              <a:rPr lang="en-US" sz="1800" b="1" dirty="0">
                <a:latin typeface="Calibri"/>
                <a:cs typeface="Calibri"/>
              </a:rPr>
              <a:t>Violent Crime Reduction Plan  </a:t>
            </a:r>
          </a:p>
          <a:p>
            <a:pPr>
              <a:spcBef>
                <a:spcPts val="0"/>
              </a:spcBef>
            </a:pPr>
            <a:r>
              <a:rPr lang="en-US" sz="1800" b="1" dirty="0">
                <a:latin typeface="Calibri"/>
                <a:cs typeface="Calibri"/>
              </a:rPr>
              <a:t>Property Crime Reduction Plan</a:t>
            </a:r>
            <a:r>
              <a:rPr lang="en-US" sz="1800" dirty="0">
                <a:latin typeface="Calibri"/>
                <a:cs typeface="Calibri"/>
              </a:rPr>
              <a:t> </a:t>
            </a:r>
          </a:p>
          <a:p>
            <a:pPr>
              <a:spcBef>
                <a:spcPts val="0"/>
              </a:spcBef>
            </a:pPr>
            <a:r>
              <a:rPr lang="en-US" sz="1800" dirty="0">
                <a:latin typeface="Calibri"/>
                <a:cs typeface="Calibri"/>
              </a:rPr>
              <a:t>Fire Response</a:t>
            </a:r>
          </a:p>
          <a:p>
            <a:pPr>
              <a:spcBef>
                <a:spcPts val="0"/>
              </a:spcBef>
            </a:pPr>
            <a:r>
              <a:rPr lang="en-US" sz="1800" dirty="0">
                <a:latin typeface="Calibri"/>
                <a:cs typeface="Calibri"/>
              </a:rPr>
              <a:t>Emergency Management </a:t>
            </a:r>
          </a:p>
          <a:p>
            <a:pPr marL="0" indent="0">
              <a:spcBef>
                <a:spcPts val="0"/>
              </a:spcBef>
              <a:buFont typeface="Arial" panose="020B0604020202020204" pitchFamily="34" charset="0"/>
              <a:buNone/>
            </a:pPr>
            <a:endParaRPr lang="en-US" sz="2000">
              <a:latin typeface="Calibri"/>
              <a:cs typeface="Calibri"/>
            </a:endParaRPr>
          </a:p>
        </p:txBody>
      </p:sp>
      <p:sp>
        <p:nvSpPr>
          <p:cNvPr id="13" name="Text Placeholder 11">
            <a:extLst>
              <a:ext uri="{FF2B5EF4-FFF2-40B4-BE49-F238E27FC236}">
                <a16:creationId xmlns:a16="http://schemas.microsoft.com/office/drawing/2014/main" id="{12C47F90-5888-2958-E155-653A942D0E70}"/>
              </a:ext>
            </a:extLst>
          </p:cNvPr>
          <p:cNvSpPr txBox="1">
            <a:spLocks/>
          </p:cNvSpPr>
          <p:nvPr/>
        </p:nvSpPr>
        <p:spPr>
          <a:xfrm>
            <a:off x="5874063" y="609950"/>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Plan Implementation and Services </a:t>
            </a:r>
          </a:p>
        </p:txBody>
      </p:sp>
      <p:sp>
        <p:nvSpPr>
          <p:cNvPr id="14" name="Content Placeholder 3">
            <a:extLst>
              <a:ext uri="{FF2B5EF4-FFF2-40B4-BE49-F238E27FC236}">
                <a16:creationId xmlns:a16="http://schemas.microsoft.com/office/drawing/2014/main" id="{BAB495AA-EC3F-BDC8-049C-0407BCCB0FC4}"/>
              </a:ext>
            </a:extLst>
          </p:cNvPr>
          <p:cNvSpPr txBox="1">
            <a:spLocks/>
          </p:cNvSpPr>
          <p:nvPr/>
        </p:nvSpPr>
        <p:spPr>
          <a:xfrm>
            <a:off x="5874063" y="3729343"/>
            <a:ext cx="5082604"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800" b="1" dirty="0">
                <a:latin typeface="Calibri"/>
                <a:cs typeface="Calibri"/>
              </a:rPr>
              <a:t>Overtime to Support Crime Response</a:t>
            </a:r>
          </a:p>
          <a:p>
            <a:pPr>
              <a:spcBef>
                <a:spcPts val="0"/>
              </a:spcBef>
            </a:pPr>
            <a:r>
              <a:rPr lang="en-US" sz="1800" b="1" dirty="0">
                <a:latin typeface="Calibri"/>
                <a:cs typeface="Calibri"/>
              </a:rPr>
              <a:t>First Responder Wellness </a:t>
            </a:r>
          </a:p>
          <a:p>
            <a:pPr>
              <a:spcBef>
                <a:spcPts val="0"/>
              </a:spcBef>
            </a:pPr>
            <a:r>
              <a:rPr lang="en-US" sz="1800" dirty="0">
                <a:latin typeface="Calibri"/>
                <a:cs typeface="Calibri"/>
              </a:rPr>
              <a:t>Emergency Loans for Businesses</a:t>
            </a:r>
          </a:p>
          <a:p>
            <a:pPr>
              <a:spcBef>
                <a:spcPts val="0"/>
              </a:spcBef>
            </a:pPr>
            <a:r>
              <a:rPr lang="en-US" sz="1800" dirty="0">
                <a:latin typeface="Calibri"/>
                <a:cs typeface="Calibri"/>
              </a:rPr>
              <a:t>Court Support Position and DAC Position</a:t>
            </a:r>
          </a:p>
          <a:p>
            <a:pPr>
              <a:spcBef>
                <a:spcPts val="0"/>
              </a:spcBef>
            </a:pPr>
            <a:r>
              <a:rPr lang="en-US" sz="1800" dirty="0">
                <a:latin typeface="Calibri"/>
                <a:cs typeface="Calibri"/>
              </a:rPr>
              <a:t>Summer Late Nights</a:t>
            </a:r>
          </a:p>
          <a:p>
            <a:pPr>
              <a:spcBef>
                <a:spcPts val="0"/>
              </a:spcBef>
            </a:pPr>
            <a:r>
              <a:rPr lang="en-US" sz="1800" dirty="0">
                <a:latin typeface="Calibri"/>
                <a:cs typeface="Calibri"/>
              </a:rPr>
              <a:t>CPAC Outreach</a:t>
            </a:r>
          </a:p>
          <a:p>
            <a:pPr>
              <a:spcBef>
                <a:spcPts val="0"/>
              </a:spcBef>
            </a:pPr>
            <a:r>
              <a:rPr lang="en-US" sz="1800" dirty="0">
                <a:latin typeface="Calibri"/>
                <a:cs typeface="Calibri"/>
              </a:rPr>
              <a:t>Graffiti Response and Support Program</a:t>
            </a:r>
          </a:p>
          <a:p>
            <a:pPr marL="0" indent="0">
              <a:spcBef>
                <a:spcPts val="0"/>
              </a:spcBef>
              <a:buFont typeface="Arial" panose="020B0604020202020204" pitchFamily="34" charset="0"/>
              <a:buNone/>
            </a:pPr>
            <a:endParaRPr lang="en-US" sz="1800" dirty="0">
              <a:latin typeface="Calibri"/>
              <a:cs typeface="Calibri"/>
            </a:endParaRPr>
          </a:p>
        </p:txBody>
      </p:sp>
      <p:sp>
        <p:nvSpPr>
          <p:cNvPr id="15" name="Text Placeholder 11">
            <a:extLst>
              <a:ext uri="{FF2B5EF4-FFF2-40B4-BE49-F238E27FC236}">
                <a16:creationId xmlns:a16="http://schemas.microsoft.com/office/drawing/2014/main" id="{93E03CD1-35A5-A4AC-52A9-B333CB69B1DC}"/>
              </a:ext>
            </a:extLst>
          </p:cNvPr>
          <p:cNvSpPr txBox="1">
            <a:spLocks/>
          </p:cNvSpPr>
          <p:nvPr/>
        </p:nvSpPr>
        <p:spPr>
          <a:xfrm>
            <a:off x="5874063" y="2890277"/>
            <a:ext cx="5082604"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a:cs typeface="Times New Roman" panose="02020603050405020304" pitchFamily="18" charset="0"/>
              </a:rPr>
              <a:t>Changes in 2025-2026 Budget</a:t>
            </a:r>
          </a:p>
        </p:txBody>
      </p:sp>
      <p:graphicFrame>
        <p:nvGraphicFramePr>
          <p:cNvPr id="2" name="Table 1">
            <a:extLst>
              <a:ext uri="{FF2B5EF4-FFF2-40B4-BE49-F238E27FC236}">
                <a16:creationId xmlns:a16="http://schemas.microsoft.com/office/drawing/2014/main" id="{9BEF6D53-B5C8-D0A3-EDF3-93574B40DB39}"/>
              </a:ext>
            </a:extLst>
          </p:cNvPr>
          <p:cNvGraphicFramePr>
            <a:graphicFrameLocks noGrp="1"/>
          </p:cNvGraphicFramePr>
          <p:nvPr/>
        </p:nvGraphicFramePr>
        <p:xfrm>
          <a:off x="527901" y="2592471"/>
          <a:ext cx="5082604" cy="2582466"/>
        </p:xfrm>
        <a:graphic>
          <a:graphicData uri="http://schemas.openxmlformats.org/drawingml/2006/table">
            <a:tbl>
              <a:tblPr firstRow="1">
                <a:tableStyleId>{F5AB1C69-6EDB-4FF4-983F-18BD219EF322}</a:tableStyleId>
              </a:tblPr>
              <a:tblGrid>
                <a:gridCol w="2903732">
                  <a:extLst>
                    <a:ext uri="{9D8B030D-6E8A-4147-A177-3AD203B41FA5}">
                      <a16:colId xmlns:a16="http://schemas.microsoft.com/office/drawing/2014/main" val="3681307459"/>
                    </a:ext>
                  </a:extLst>
                </a:gridCol>
                <a:gridCol w="2178872">
                  <a:extLst>
                    <a:ext uri="{9D8B030D-6E8A-4147-A177-3AD203B41FA5}">
                      <a16:colId xmlns:a16="http://schemas.microsoft.com/office/drawing/2014/main" val="517946615"/>
                    </a:ext>
                  </a:extLst>
                </a:gridCol>
              </a:tblGrid>
              <a:tr h="184150">
                <a:tc>
                  <a:txBody>
                    <a:bodyPr/>
                    <a:lstStyle/>
                    <a:p>
                      <a:pPr algn="ctr" fontAlgn="b"/>
                      <a:r>
                        <a:rPr lang="en-US" sz="1400" u="none" strike="noStrike" dirty="0">
                          <a:effectLst/>
                        </a:rPr>
                        <a:t> Program Name </a:t>
                      </a:r>
                      <a:endParaRPr lang="en-US" sz="1400" b="1" i="0" u="none" strike="noStrike" dirty="0">
                        <a:solidFill>
                          <a:srgbClr val="152E4A"/>
                        </a:solidFill>
                        <a:effectLst/>
                        <a:latin typeface="Calibri" panose="020F0502020204030204" pitchFamily="34" charset="0"/>
                      </a:endParaRPr>
                    </a:p>
                  </a:txBody>
                  <a:tcPr marL="0" marR="0" marT="0" marB="0"/>
                </a:tc>
                <a:tc>
                  <a:txBody>
                    <a:bodyPr/>
                    <a:lstStyle/>
                    <a:p>
                      <a:pPr algn="ctr" fontAlgn="b"/>
                      <a:r>
                        <a:rPr lang="en-US" sz="1400" u="none" strike="noStrike" dirty="0">
                          <a:effectLst/>
                        </a:rPr>
                        <a:t> 2025-2026 Proposed Budget </a:t>
                      </a:r>
                      <a:endParaRPr lang="en-US" sz="1400" b="1" i="0" u="none" strike="noStrike" dirty="0">
                        <a:solidFill>
                          <a:srgbClr val="152E4A"/>
                        </a:solidFill>
                        <a:effectLst/>
                        <a:latin typeface="Calibri" panose="020F0502020204030204" pitchFamily="34" charset="0"/>
                      </a:endParaRPr>
                    </a:p>
                  </a:txBody>
                  <a:tcPr marL="0" marR="0" marT="0" marB="0"/>
                </a:tc>
                <a:extLst>
                  <a:ext uri="{0D108BD9-81ED-4DB2-BD59-A6C34878D82A}">
                    <a16:rowId xmlns:a16="http://schemas.microsoft.com/office/drawing/2014/main" val="206160192"/>
                  </a:ext>
                </a:extLst>
              </a:tr>
              <a:tr h="235506">
                <a:tc>
                  <a:txBody>
                    <a:bodyPr/>
                    <a:lstStyle/>
                    <a:p>
                      <a:pPr algn="ctr" fontAlgn="b"/>
                      <a:r>
                        <a:rPr lang="en-US" sz="1400" u="none" strike="noStrike" dirty="0">
                          <a:effectLst/>
                        </a:rPr>
                        <a:t> Fire Suppression and Readiness </a:t>
                      </a:r>
                      <a:endParaRPr lang="en-US" sz="1400" b="1" i="0" u="none" strike="noStrike" dirty="0">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$135.7 M </a:t>
                      </a:r>
                      <a:endParaRPr lang="en-US" sz="1400" b="0" i="0" u="none" strike="noStrike" dirty="0">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0450231"/>
                  </a:ext>
                </a:extLst>
              </a:tr>
              <a:tr h="184150">
                <a:tc>
                  <a:txBody>
                    <a:bodyPr/>
                    <a:lstStyle/>
                    <a:p>
                      <a:pPr algn="ctr" fontAlgn="b"/>
                      <a:r>
                        <a:rPr lang="en-US" sz="1400" b="1" u="none" strike="noStrike" dirty="0">
                          <a:effectLst/>
                        </a:rPr>
                        <a:t> Patrol Services </a:t>
                      </a:r>
                      <a:endParaRPr lang="en-US" sz="1400" b="1" i="0" u="none" strike="noStrike" dirty="0">
                        <a:solidFill>
                          <a:srgbClr val="152E4A"/>
                        </a:solidFill>
                        <a:effectLst/>
                        <a:latin typeface="Calibri" panose="020F0502020204030204" pitchFamily="34" charset="0"/>
                      </a:endParaRPr>
                    </a:p>
                  </a:txBody>
                  <a:tcPr marL="0" marR="0" marT="0" marB="0" anchor="ctr"/>
                </a:tc>
                <a:tc>
                  <a:txBody>
                    <a:bodyPr/>
                    <a:lstStyle/>
                    <a:p>
                      <a:pPr algn="ctr" fontAlgn="b"/>
                      <a:r>
                        <a:rPr lang="en-US" sz="1400" b="1" u="none" strike="noStrike" dirty="0">
                          <a:effectLst/>
                        </a:rPr>
                        <a:t>$108.6 M </a:t>
                      </a:r>
                      <a:endParaRPr lang="en-US" sz="1400" b="1" i="0" u="none" strike="noStrike" dirty="0">
                        <a:solidFill>
                          <a:srgbClr val="152E4A"/>
                        </a:solidFill>
                        <a:effectLst/>
                        <a:latin typeface="Calibri"/>
                      </a:endParaRPr>
                    </a:p>
                  </a:txBody>
                  <a:tcPr marL="0" marR="0" marT="0" marB="0" anchor="ctr"/>
                </a:tc>
                <a:extLst>
                  <a:ext uri="{0D108BD9-81ED-4DB2-BD59-A6C34878D82A}">
                    <a16:rowId xmlns:a16="http://schemas.microsoft.com/office/drawing/2014/main" val="3740498975"/>
                  </a:ext>
                </a:extLst>
              </a:tr>
              <a:tr h="184150">
                <a:tc>
                  <a:txBody>
                    <a:bodyPr/>
                    <a:lstStyle/>
                    <a:p>
                      <a:pPr algn="ctr" fontAlgn="b"/>
                      <a:r>
                        <a:rPr lang="en-US" sz="1400" b="1" u="none" strike="noStrike" dirty="0">
                          <a:effectLst/>
                        </a:rPr>
                        <a:t> 911 Dispatch and Communications </a:t>
                      </a:r>
                      <a:endParaRPr lang="en-US" sz="1400" b="1" i="0" u="none" strike="noStrike" dirty="0">
                        <a:solidFill>
                          <a:srgbClr val="152E4A"/>
                        </a:solidFill>
                        <a:effectLst/>
                        <a:latin typeface="Calibri" panose="020F0502020204030204" pitchFamily="34" charset="0"/>
                      </a:endParaRPr>
                    </a:p>
                  </a:txBody>
                  <a:tcPr marL="0" marR="0" marT="0" marB="0" anchor="ctr"/>
                </a:tc>
                <a:tc>
                  <a:txBody>
                    <a:bodyPr/>
                    <a:lstStyle/>
                    <a:p>
                      <a:pPr algn="ctr" fontAlgn="b"/>
                      <a:r>
                        <a:rPr lang="en-US" sz="1400" b="1" u="none" strike="noStrike" dirty="0">
                          <a:effectLst/>
                        </a:rPr>
                        <a:t>$26.9 M </a:t>
                      </a:r>
                      <a:endParaRPr lang="en-US" sz="1400" b="1" i="0" u="none" strike="noStrike">
                        <a:solidFill>
                          <a:srgbClr val="152E4A"/>
                        </a:solidFill>
                        <a:effectLst/>
                        <a:latin typeface="Calibri"/>
                      </a:endParaRPr>
                    </a:p>
                  </a:txBody>
                  <a:tcPr marL="0" marR="0" marT="0" marB="0" anchor="ctr"/>
                </a:tc>
                <a:extLst>
                  <a:ext uri="{0D108BD9-81ED-4DB2-BD59-A6C34878D82A}">
                    <a16:rowId xmlns:a16="http://schemas.microsoft.com/office/drawing/2014/main" val="4192800250"/>
                  </a:ext>
                </a:extLst>
              </a:tr>
              <a:tr h="184150">
                <a:tc>
                  <a:txBody>
                    <a:bodyPr/>
                    <a:lstStyle/>
                    <a:p>
                      <a:pPr algn="ctr" fontAlgn="b"/>
                      <a:r>
                        <a:rPr lang="en-US" sz="1400" b="0" i="0" u="none" strike="noStrike" dirty="0">
                          <a:solidFill>
                            <a:srgbClr val="152E4A"/>
                          </a:solidFill>
                          <a:effectLst/>
                          <a:latin typeface="Calibri"/>
                        </a:rPr>
                        <a:t>Municipal Court Operations</a:t>
                      </a:r>
                    </a:p>
                  </a:txBody>
                  <a:tcPr marL="0" marR="0" marT="0" marB="0" anchor="ctr"/>
                </a:tc>
                <a:tc>
                  <a:txBody>
                    <a:bodyPr/>
                    <a:lstStyle/>
                    <a:p>
                      <a:pPr algn="ctr" fontAlgn="b"/>
                      <a:r>
                        <a:rPr lang="en-US" sz="1400" b="0" i="0" u="none" strike="noStrike" dirty="0">
                          <a:solidFill>
                            <a:srgbClr val="152E4A"/>
                          </a:solidFill>
                          <a:effectLst/>
                          <a:latin typeface="Calibri"/>
                        </a:rPr>
                        <a:t>$10.7 M </a:t>
                      </a:r>
                    </a:p>
                  </a:txBody>
                  <a:tcPr marL="0" marR="0" marT="0" marB="0" anchor="ctr"/>
                </a:tc>
                <a:extLst>
                  <a:ext uri="{0D108BD9-81ED-4DB2-BD59-A6C34878D82A}">
                    <a16:rowId xmlns:a16="http://schemas.microsoft.com/office/drawing/2014/main" val="1477803135"/>
                  </a:ext>
                </a:extLst>
              </a:tr>
              <a:tr h="184150">
                <a:tc>
                  <a:txBody>
                    <a:bodyPr/>
                    <a:lstStyle/>
                    <a:p>
                      <a:pPr algn="ctr" fontAlgn="b"/>
                      <a:r>
                        <a:rPr lang="en-US" sz="1400" u="none" strike="noStrike" dirty="0">
                          <a:effectLst/>
                        </a:rPr>
                        <a:t> Violence Reduction and Prevention</a:t>
                      </a:r>
                      <a:endParaRPr lang="en-US" sz="1400" b="1" i="0" u="none" strike="noStrike" dirty="0">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$6.2 M  </a:t>
                      </a:r>
                      <a:endParaRPr lang="en-US" sz="1400" b="0" i="0" u="none" strike="noStrike" dirty="0">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1106399749"/>
                  </a:ext>
                </a:extLst>
              </a:tr>
              <a:tr h="184150">
                <a:tc>
                  <a:txBody>
                    <a:bodyPr/>
                    <a:lstStyle/>
                    <a:p>
                      <a:pPr algn="ctr" fontAlgn="b"/>
                      <a:r>
                        <a:rPr lang="en-US" sz="1400" b="1" i="0" u="none" strike="noStrike" dirty="0">
                          <a:solidFill>
                            <a:srgbClr val="152E4A"/>
                          </a:solidFill>
                          <a:effectLst/>
                          <a:latin typeface="Calibri"/>
                        </a:rPr>
                        <a:t>Domestic Violence &amp; Violent Crime Investigations</a:t>
                      </a:r>
                    </a:p>
                  </a:txBody>
                  <a:tcPr marL="0" marR="0" marT="0" marB="0" anchor="ctr"/>
                </a:tc>
                <a:tc>
                  <a:txBody>
                    <a:bodyPr/>
                    <a:lstStyle/>
                    <a:p>
                      <a:pPr algn="ctr" fontAlgn="b"/>
                      <a:r>
                        <a:rPr lang="en-US" sz="1400" b="1" i="0" u="none" strike="noStrike" dirty="0">
                          <a:solidFill>
                            <a:srgbClr val="152E4A"/>
                          </a:solidFill>
                          <a:effectLst/>
                          <a:latin typeface="Calibri"/>
                        </a:rPr>
                        <a:t>$5.7M</a:t>
                      </a:r>
                    </a:p>
                  </a:txBody>
                  <a:tcPr marL="0" marR="0" marT="0" marB="0" anchor="ctr"/>
                </a:tc>
                <a:extLst>
                  <a:ext uri="{0D108BD9-81ED-4DB2-BD59-A6C34878D82A}">
                    <a16:rowId xmlns:a16="http://schemas.microsoft.com/office/drawing/2014/main" val="2847214989"/>
                  </a:ext>
                </a:extLst>
              </a:tr>
              <a:tr h="184150">
                <a:tc>
                  <a:txBody>
                    <a:bodyPr/>
                    <a:lstStyle/>
                    <a:p>
                      <a:pPr algn="ctr" fontAlgn="b"/>
                      <a:r>
                        <a:rPr lang="en-US" sz="1400" u="none" strike="noStrike" dirty="0">
                          <a:effectLst/>
                        </a:rPr>
                        <a:t> Jail Contracts</a:t>
                      </a:r>
                      <a:endParaRPr lang="en-US" sz="1400" b="1" i="0" u="none" strike="noStrike" dirty="0">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$6.2 M </a:t>
                      </a:r>
                      <a:endParaRPr lang="en-US" sz="1400" b="0" i="0" u="none" strike="noStrike" dirty="0">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622282949"/>
                  </a:ext>
                </a:extLst>
              </a:tr>
              <a:tr h="184150">
                <a:tc>
                  <a:txBody>
                    <a:bodyPr/>
                    <a:lstStyle/>
                    <a:p>
                      <a:pPr algn="ctr" fontAlgn="b"/>
                      <a:r>
                        <a:rPr lang="en-US" sz="1400" u="none" strike="noStrike" dirty="0">
                          <a:effectLst/>
                        </a:rPr>
                        <a:t> Indigent Defense </a:t>
                      </a:r>
                      <a:endParaRPr lang="en-US" sz="1400" b="1" i="0" u="none" strike="noStrike" dirty="0">
                        <a:solidFill>
                          <a:srgbClr val="152E4A"/>
                        </a:solidFill>
                        <a:effectLst/>
                        <a:latin typeface="Calibri" panose="020F0502020204030204" pitchFamily="34" charset="0"/>
                      </a:endParaRPr>
                    </a:p>
                  </a:txBody>
                  <a:tcPr marL="0" marR="0" marT="0" marB="0" anchor="ctr"/>
                </a:tc>
                <a:tc>
                  <a:txBody>
                    <a:bodyPr/>
                    <a:lstStyle/>
                    <a:p>
                      <a:pPr algn="ctr" fontAlgn="b"/>
                      <a:r>
                        <a:rPr lang="en-US" sz="1400" u="none" strike="noStrike" dirty="0">
                          <a:effectLst/>
                        </a:rPr>
                        <a:t>$4.8 M </a:t>
                      </a:r>
                      <a:endParaRPr lang="en-US" sz="1400" b="0" i="0" u="none" strike="noStrike" dirty="0">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3246736604"/>
                  </a:ext>
                </a:extLst>
              </a:tr>
              <a:tr h="184150">
                <a:tc>
                  <a:txBody>
                    <a:bodyPr/>
                    <a:lstStyle/>
                    <a:p>
                      <a:pPr algn="ctr" fontAlgn="b"/>
                      <a:r>
                        <a:rPr lang="en-US" sz="1400" b="1" i="0" u="none" strike="noStrike" dirty="0">
                          <a:solidFill>
                            <a:srgbClr val="152E4A"/>
                          </a:solidFill>
                          <a:effectLst/>
                          <a:latin typeface="Calibri"/>
                        </a:rPr>
                        <a:t>Traffic &amp; Parking Infraction Operations </a:t>
                      </a:r>
                    </a:p>
                  </a:txBody>
                  <a:tcPr marL="0" marR="0" marT="0" marB="0" anchor="ctr"/>
                </a:tc>
                <a:tc>
                  <a:txBody>
                    <a:bodyPr/>
                    <a:lstStyle/>
                    <a:p>
                      <a:pPr algn="ctr" fontAlgn="b"/>
                      <a:r>
                        <a:rPr lang="en-US" sz="1400" b="1" i="0" u="none" strike="noStrike" dirty="0">
                          <a:solidFill>
                            <a:srgbClr val="152E4A"/>
                          </a:solidFill>
                          <a:effectLst/>
                          <a:latin typeface="Calibri"/>
                        </a:rPr>
                        <a:t>$2.2M </a:t>
                      </a:r>
                    </a:p>
                  </a:txBody>
                  <a:tcPr marL="0" marR="0" marT="0" marB="0" anchor="ctr"/>
                </a:tc>
                <a:extLst>
                  <a:ext uri="{0D108BD9-81ED-4DB2-BD59-A6C34878D82A}">
                    <a16:rowId xmlns:a16="http://schemas.microsoft.com/office/drawing/2014/main" val="3959212094"/>
                  </a:ext>
                </a:extLst>
              </a:tr>
              <a:tr h="184150">
                <a:tc>
                  <a:txBody>
                    <a:bodyPr/>
                    <a:lstStyle/>
                    <a:p>
                      <a:pPr algn="ctr" fontAlgn="b"/>
                      <a:r>
                        <a:rPr lang="en-US" sz="1400" b="0" i="0" u="none" strike="noStrike" dirty="0">
                          <a:solidFill>
                            <a:srgbClr val="152E4A"/>
                          </a:solidFill>
                          <a:effectLst/>
                          <a:latin typeface="Calibri"/>
                        </a:rPr>
                        <a:t>Fire Investigations</a:t>
                      </a:r>
                    </a:p>
                  </a:txBody>
                  <a:tcPr marL="0" marR="0" marT="0" marB="0" anchor="ctr"/>
                </a:tc>
                <a:tc>
                  <a:txBody>
                    <a:bodyPr/>
                    <a:lstStyle/>
                    <a:p>
                      <a:pPr algn="ctr" fontAlgn="b"/>
                      <a:r>
                        <a:rPr lang="en-US" sz="1400" u="none" strike="noStrike" dirty="0">
                          <a:effectLst/>
                        </a:rPr>
                        <a:t>$1.1 M </a:t>
                      </a:r>
                      <a:endParaRPr lang="en-US" sz="1400" b="0" i="0" u="none" strike="noStrike" dirty="0">
                        <a:solidFill>
                          <a:srgbClr val="152E4A"/>
                        </a:solidFill>
                        <a:effectLst/>
                        <a:latin typeface="Calibri" panose="020F0502020204030204" pitchFamily="34" charset="0"/>
                      </a:endParaRPr>
                    </a:p>
                  </a:txBody>
                  <a:tcPr marL="0" marR="0" marT="0" marB="0" anchor="ctr"/>
                </a:tc>
                <a:extLst>
                  <a:ext uri="{0D108BD9-81ED-4DB2-BD59-A6C34878D82A}">
                    <a16:rowId xmlns:a16="http://schemas.microsoft.com/office/drawing/2014/main" val="2258389319"/>
                  </a:ext>
                </a:extLst>
              </a:tr>
            </a:tbl>
          </a:graphicData>
        </a:graphic>
      </p:graphicFrame>
    </p:spTree>
    <p:extLst>
      <p:ext uri="{BB962C8B-B14F-4D97-AF65-F5344CB8AC3E}">
        <p14:creationId xmlns:p14="http://schemas.microsoft.com/office/powerpoint/2010/main" val="772228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22E2-34D7-8B12-748B-E5D9172F76E8}"/>
              </a:ext>
            </a:extLst>
          </p:cNvPr>
          <p:cNvSpPr>
            <a:spLocks noGrp="1"/>
          </p:cNvSpPr>
          <p:nvPr>
            <p:ph type="title"/>
          </p:nvPr>
        </p:nvSpPr>
        <p:spPr/>
        <p:txBody>
          <a:bodyPr>
            <a:normAutofit/>
          </a:bodyPr>
          <a:lstStyle/>
          <a:p>
            <a:r>
              <a:rPr lang="en-US" dirty="0"/>
              <a:t>Tacoma Police Financial Overview</a:t>
            </a:r>
          </a:p>
        </p:txBody>
      </p:sp>
      <p:sp>
        <p:nvSpPr>
          <p:cNvPr id="9" name="Content Placeholder 8">
            <a:extLst>
              <a:ext uri="{FF2B5EF4-FFF2-40B4-BE49-F238E27FC236}">
                <a16:creationId xmlns:a16="http://schemas.microsoft.com/office/drawing/2014/main" id="{8B12908F-03E1-0BE4-8318-A93559AC761B}"/>
              </a:ext>
            </a:extLst>
          </p:cNvPr>
          <p:cNvSpPr>
            <a:spLocks noGrp="1"/>
          </p:cNvSpPr>
          <p:nvPr>
            <p:ph sz="half" idx="1"/>
          </p:nvPr>
        </p:nvSpPr>
        <p:spPr/>
        <p:txBody>
          <a:bodyPr/>
          <a:lstStyle/>
          <a:p>
            <a:endParaRPr lang="en-US"/>
          </a:p>
        </p:txBody>
      </p:sp>
      <p:sp>
        <p:nvSpPr>
          <p:cNvPr id="4" name="Slide Number Placeholder 3">
            <a:extLst>
              <a:ext uri="{FF2B5EF4-FFF2-40B4-BE49-F238E27FC236}">
                <a16:creationId xmlns:a16="http://schemas.microsoft.com/office/drawing/2014/main" id="{6F6A44EF-2781-2251-FC18-F40428FFD461}"/>
              </a:ext>
            </a:extLst>
          </p:cNvPr>
          <p:cNvSpPr>
            <a:spLocks noGrp="1"/>
          </p:cNvSpPr>
          <p:nvPr>
            <p:ph type="sldNum" sz="quarter" idx="12"/>
          </p:nvPr>
        </p:nvSpPr>
        <p:spPr/>
        <p:txBody>
          <a:bodyPr/>
          <a:lstStyle/>
          <a:p>
            <a:pPr algn="l"/>
            <a:fld id="{B6CADAAC-02B8-4D1A-A7FE-45971F5C1351}" type="slidenum">
              <a:rPr lang="en-US" smtClean="0"/>
              <a:pPr algn="l"/>
              <a:t>5</a:t>
            </a:fld>
            <a:endParaRPr lang="en-US"/>
          </a:p>
        </p:txBody>
      </p:sp>
      <p:pic>
        <p:nvPicPr>
          <p:cNvPr id="7" name="Picture 6">
            <a:extLst>
              <a:ext uri="{FF2B5EF4-FFF2-40B4-BE49-F238E27FC236}">
                <a16:creationId xmlns:a16="http://schemas.microsoft.com/office/drawing/2014/main" id="{39ACE1A6-2012-7BDA-2F01-15A3EC434A41}"/>
              </a:ext>
            </a:extLst>
          </p:cNvPr>
          <p:cNvPicPr>
            <a:picLocks noChangeAspect="1"/>
          </p:cNvPicPr>
          <p:nvPr/>
        </p:nvPicPr>
        <p:blipFill>
          <a:blip r:embed="rId3"/>
          <a:stretch>
            <a:fillRect/>
          </a:stretch>
        </p:blipFill>
        <p:spPr>
          <a:xfrm>
            <a:off x="693683" y="1605814"/>
            <a:ext cx="5402317" cy="4850466"/>
          </a:xfrm>
          <a:prstGeom prst="rect">
            <a:avLst/>
          </a:prstGeom>
        </p:spPr>
      </p:pic>
      <p:sp>
        <p:nvSpPr>
          <p:cNvPr id="3" name="TextBox 2">
            <a:extLst>
              <a:ext uri="{FF2B5EF4-FFF2-40B4-BE49-F238E27FC236}">
                <a16:creationId xmlns:a16="http://schemas.microsoft.com/office/drawing/2014/main" id="{F59E43F9-DB3E-AD77-A2DE-471703B262E3}"/>
              </a:ext>
            </a:extLst>
          </p:cNvPr>
          <p:cNvSpPr txBox="1"/>
          <p:nvPr/>
        </p:nvSpPr>
        <p:spPr>
          <a:xfrm>
            <a:off x="7835538" y="1541193"/>
            <a:ext cx="3426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2025-2026 Proposed Budget</a:t>
            </a:r>
          </a:p>
        </p:txBody>
      </p:sp>
      <p:graphicFrame>
        <p:nvGraphicFramePr>
          <p:cNvPr id="5" name="Chart 4">
            <a:extLst>
              <a:ext uri="{FF2B5EF4-FFF2-40B4-BE49-F238E27FC236}">
                <a16:creationId xmlns:a16="http://schemas.microsoft.com/office/drawing/2014/main" id="{11AC30CD-56FD-40AA-2D74-12692D65E3A7}"/>
              </a:ext>
              <a:ext uri="{147F2762-F138-4A5C-976F-8EAC2B608ADB}">
                <a16:predDERef xmlns:a16="http://schemas.microsoft.com/office/drawing/2014/main" pred="{2E001551-02C6-019A-7D0D-C35726CBF014}"/>
              </a:ext>
            </a:extLst>
          </p:cNvPr>
          <p:cNvGraphicFramePr>
            <a:graphicFrameLocks/>
          </p:cNvGraphicFramePr>
          <p:nvPr>
            <p:extLst>
              <p:ext uri="{D42A27DB-BD31-4B8C-83A1-F6EECF244321}">
                <p14:modId xmlns:p14="http://schemas.microsoft.com/office/powerpoint/2010/main" val="1711938041"/>
              </p:ext>
            </p:extLst>
          </p:nvPr>
        </p:nvGraphicFramePr>
        <p:xfrm>
          <a:off x="7069918" y="2045462"/>
          <a:ext cx="4428399" cy="35474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9462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6F9C64-EA37-B8D9-A66B-DEA1E6AC8F3E}"/>
              </a:ext>
            </a:extLst>
          </p:cNvPr>
          <p:cNvSpPr txBox="1">
            <a:spLocks/>
          </p:cNvSpPr>
          <p:nvPr/>
        </p:nvSpPr>
        <p:spPr>
          <a:xfrm>
            <a:off x="618744" y="466433"/>
            <a:ext cx="10058399" cy="650240"/>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dirty="0"/>
              <a:t>Tacoma Police 2025-2026 Strategy</a:t>
            </a:r>
          </a:p>
        </p:txBody>
      </p:sp>
      <p:sp>
        <p:nvSpPr>
          <p:cNvPr id="4" name="TextBox 3">
            <a:extLst>
              <a:ext uri="{FF2B5EF4-FFF2-40B4-BE49-F238E27FC236}">
                <a16:creationId xmlns:a16="http://schemas.microsoft.com/office/drawing/2014/main" id="{6D7D404F-CA01-ABAD-A696-F43F8122C1B4}"/>
              </a:ext>
            </a:extLst>
          </p:cNvPr>
          <p:cNvSpPr txBox="1"/>
          <p:nvPr/>
        </p:nvSpPr>
        <p:spPr>
          <a:xfrm>
            <a:off x="618744" y="1272370"/>
            <a:ext cx="10954512" cy="4185761"/>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600" b="1" u="sng" dirty="0">
              <a:latin typeface="Segoe UI"/>
              <a:cs typeface="Calibri"/>
            </a:endParaRPr>
          </a:p>
          <a:p>
            <a:pPr marL="800100" lvl="1" indent="-342900">
              <a:buFont typeface="Arial" panose="020B0604020202020204" pitchFamily="34" charset="0"/>
              <a:buChar char="•"/>
            </a:pPr>
            <a:r>
              <a:rPr lang="en-US" sz="2400" dirty="0">
                <a:solidFill>
                  <a:srgbClr val="152E4A"/>
                </a:solidFill>
                <a:latin typeface="Segoe UI"/>
                <a:ea typeface="Calibri"/>
                <a:cs typeface="Segoe UI"/>
              </a:rPr>
              <a:t>Continuation of Crime Plan Phase 1 and 2</a:t>
            </a:r>
            <a:endParaRPr lang="en-US" sz="2400" b="1" dirty="0">
              <a:solidFill>
                <a:srgbClr val="152E4A"/>
              </a:solidFill>
              <a:latin typeface="Segoe UI"/>
              <a:ea typeface="Calibri"/>
              <a:cs typeface="Segoe UI"/>
            </a:endParaRPr>
          </a:p>
          <a:p>
            <a:pPr marL="800100" lvl="1" indent="-342900">
              <a:buFont typeface="Arial" panose="020B0604020202020204" pitchFamily="34" charset="0"/>
              <a:buChar char="•"/>
            </a:pPr>
            <a:r>
              <a:rPr lang="en-US" sz="2400" dirty="0">
                <a:solidFill>
                  <a:srgbClr val="152E4A"/>
                </a:solidFill>
                <a:latin typeface="Segoe UI"/>
                <a:ea typeface="Calibri"/>
                <a:cs typeface="Calibri"/>
              </a:rPr>
              <a:t>Leverage Technology</a:t>
            </a:r>
          </a:p>
          <a:p>
            <a:pPr marL="800100" lvl="1" indent="-342900">
              <a:buFont typeface="Arial" panose="020B0604020202020204" pitchFamily="34" charset="0"/>
              <a:buChar char="•"/>
            </a:pPr>
            <a:r>
              <a:rPr lang="en-US" sz="2400" dirty="0">
                <a:solidFill>
                  <a:schemeClr val="tx2"/>
                </a:solidFill>
                <a:latin typeface="Segoe UI"/>
                <a:cs typeface="Calibri"/>
              </a:rPr>
              <a:t>Increase Community and Youth Outreach</a:t>
            </a:r>
          </a:p>
          <a:p>
            <a:pPr marL="800100" lvl="1" indent="-342900">
              <a:buFont typeface="Arial" panose="020B0604020202020204" pitchFamily="34" charset="0"/>
              <a:buChar char="•"/>
            </a:pPr>
            <a:r>
              <a:rPr lang="en-US" sz="2400" dirty="0">
                <a:solidFill>
                  <a:schemeClr val="tx2"/>
                </a:solidFill>
                <a:latin typeface="Segoe UI"/>
                <a:cs typeface="Calibri"/>
              </a:rPr>
              <a:t>Improve community's perception of safety</a:t>
            </a:r>
          </a:p>
          <a:p>
            <a:pPr marL="800100" lvl="1" indent="-342900">
              <a:buFont typeface="Arial" panose="020B0604020202020204" pitchFamily="34" charset="0"/>
              <a:buChar char="•"/>
            </a:pPr>
            <a:r>
              <a:rPr lang="en-US" sz="2400" dirty="0">
                <a:latin typeface="Segoe UI"/>
                <a:cs typeface="Segoe UI"/>
              </a:rPr>
              <a:t>Assess the efficacy of the CSO program</a:t>
            </a:r>
          </a:p>
          <a:p>
            <a:pPr marL="800100" lvl="1" indent="-342900">
              <a:buFont typeface="Arial" panose="020B0604020202020204" pitchFamily="34" charset="0"/>
              <a:buChar char="•"/>
            </a:pPr>
            <a:r>
              <a:rPr lang="en-US" sz="2400" dirty="0">
                <a:solidFill>
                  <a:srgbClr val="152E4A"/>
                </a:solidFill>
                <a:latin typeface="Segoe UI"/>
                <a:ea typeface="Calibri"/>
                <a:cs typeface="Segoe UI"/>
              </a:rPr>
              <a:t>Continue recruiting top notch candidates and retaining officers</a:t>
            </a:r>
          </a:p>
          <a:p>
            <a:pPr marL="800100" lvl="1" indent="-342900">
              <a:buFont typeface="Arial" panose="020B0604020202020204" pitchFamily="34" charset="0"/>
              <a:buChar char="•"/>
            </a:pPr>
            <a:r>
              <a:rPr lang="en-US" sz="2400" dirty="0">
                <a:solidFill>
                  <a:srgbClr val="152E4A"/>
                </a:solidFill>
                <a:latin typeface="Segoe UI"/>
                <a:ea typeface="Calibri"/>
                <a:cs typeface="Segoe UI"/>
              </a:rPr>
              <a:t>Increase employee wellness</a:t>
            </a:r>
          </a:p>
          <a:p>
            <a:pPr marL="800100" lvl="1" indent="-342900">
              <a:buFont typeface="Arial" panose="020B0604020202020204" pitchFamily="34" charset="0"/>
              <a:buChar char="•"/>
            </a:pPr>
            <a:r>
              <a:rPr lang="en-US" sz="2400" dirty="0">
                <a:solidFill>
                  <a:srgbClr val="152E4A"/>
                </a:solidFill>
                <a:latin typeface="Segoe UI"/>
                <a:ea typeface="Calibri"/>
                <a:cs typeface="Segoe UI"/>
              </a:rPr>
              <a:t>Reduce Overtime and Labor Costs</a:t>
            </a:r>
          </a:p>
          <a:p>
            <a:pPr marL="800100" lvl="1" indent="-342900">
              <a:buFont typeface="Arial" panose="020B0604020202020204" pitchFamily="34" charset="0"/>
              <a:buChar char="•"/>
            </a:pPr>
            <a:r>
              <a:rPr lang="en-US" sz="2400" dirty="0">
                <a:solidFill>
                  <a:srgbClr val="152E4A"/>
                </a:solidFill>
                <a:latin typeface="Segoe UI"/>
                <a:ea typeface="Calibri"/>
                <a:cs typeface="Segoe UI"/>
              </a:rPr>
              <a:t>Maximize efficiency of resources</a:t>
            </a:r>
            <a:endParaRPr lang="en-US" sz="2400" dirty="0">
              <a:solidFill>
                <a:srgbClr val="152E4A"/>
              </a:solidFill>
              <a:latin typeface="Segoe UI"/>
              <a:ea typeface="Calibri"/>
              <a:cs typeface="Calibri"/>
            </a:endParaRPr>
          </a:p>
          <a:p>
            <a:endParaRPr lang="en-US" sz="2400" b="1" dirty="0">
              <a:solidFill>
                <a:srgbClr val="152E4A"/>
              </a:solidFill>
              <a:latin typeface="Segoe UI"/>
              <a:cs typeface="Segoe UI"/>
            </a:endParaRPr>
          </a:p>
        </p:txBody>
      </p:sp>
      <p:sp>
        <p:nvSpPr>
          <p:cNvPr id="8" name="Rectangle 7">
            <a:extLst>
              <a:ext uri="{FF2B5EF4-FFF2-40B4-BE49-F238E27FC236}">
                <a16:creationId xmlns:a16="http://schemas.microsoft.com/office/drawing/2014/main" id="{07A0952D-5926-5760-D870-099D467A84C3}"/>
              </a:ext>
            </a:extLst>
          </p:cNvPr>
          <p:cNvSpPr/>
          <p:nvPr/>
        </p:nvSpPr>
        <p:spPr>
          <a:xfrm>
            <a:off x="8811101" y="1399869"/>
            <a:ext cx="1089732" cy="1089732"/>
          </a:xfrm>
          <a:prstGeom prst="rect">
            <a:avLst/>
          </a:prstGeom>
          <a:blipFill>
            <a:blip r:embed="rId3">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98781CA5-8796-8FB1-B8CD-286C9C631CF6}"/>
              </a:ext>
            </a:extLst>
          </p:cNvPr>
          <p:cNvSpPr/>
          <p:nvPr/>
        </p:nvSpPr>
        <p:spPr>
          <a:xfrm>
            <a:off x="9335009" y="2205806"/>
            <a:ext cx="1089732" cy="1089732"/>
          </a:xfrm>
          <a:prstGeom prst="rect">
            <a:avLst/>
          </a:prstGeom>
          <a:blipFill>
            <a:blip r:embed="rId4">
              <a:extLst>
                <a:ext uri="{28A0092B-C50C-407E-A947-70E740481C1C}">
                  <a14:useLocalDpi xmlns:a14="http://schemas.microsoft.com/office/drawing/2010/main" val="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 name="Group 4">
            <a:extLst>
              <a:ext uri="{FF2B5EF4-FFF2-40B4-BE49-F238E27FC236}">
                <a16:creationId xmlns:a16="http://schemas.microsoft.com/office/drawing/2014/main" id="{78A015C1-117E-52EF-024C-59EE7FE5D0D9}"/>
              </a:ext>
            </a:extLst>
          </p:cNvPr>
          <p:cNvGrpSpPr/>
          <p:nvPr/>
        </p:nvGrpSpPr>
        <p:grpSpPr>
          <a:xfrm>
            <a:off x="9790951" y="1393796"/>
            <a:ext cx="1148820" cy="1095805"/>
            <a:chOff x="9790951" y="1393796"/>
            <a:chExt cx="1148820" cy="1095805"/>
          </a:xfrm>
        </p:grpSpPr>
        <p:sp>
          <p:nvSpPr>
            <p:cNvPr id="2" name="Oval 1">
              <a:extLst>
                <a:ext uri="{FF2B5EF4-FFF2-40B4-BE49-F238E27FC236}">
                  <a16:creationId xmlns:a16="http://schemas.microsoft.com/office/drawing/2014/main" id="{F5557EDC-3749-7E2A-7CC1-AEEA59195CEB}"/>
                </a:ext>
              </a:extLst>
            </p:cNvPr>
            <p:cNvSpPr/>
            <p:nvPr/>
          </p:nvSpPr>
          <p:spPr>
            <a:xfrm>
              <a:off x="9790951" y="1393796"/>
              <a:ext cx="1148820" cy="108973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Handshake with solid fill">
              <a:extLst>
                <a:ext uri="{FF2B5EF4-FFF2-40B4-BE49-F238E27FC236}">
                  <a16:creationId xmlns:a16="http://schemas.microsoft.com/office/drawing/2014/main" id="{B2DDC043-4EAB-735A-1642-C373B1A583D0}"/>
                </a:ext>
              </a:extLst>
            </p:cNvPr>
            <p:cNvSpPr/>
            <p:nvPr/>
          </p:nvSpPr>
          <p:spPr>
            <a:xfrm>
              <a:off x="9799829" y="1399869"/>
              <a:ext cx="1089732" cy="1089732"/>
            </a:xfrm>
            <a:prstGeom prst="ellipse">
              <a:avLst/>
            </a:prstGeom>
            <a:blipFill>
              <a:blip r:embed="rId5">
                <a:extLst>
                  <a:ext uri="{96DAC541-7B7A-43D3-8B79-37D633B846F1}">
                    <asvg:svgBlip xmlns:asvg="http://schemas.microsoft.com/office/drawing/2016/SVG/main" r:embed="rId6"/>
                  </a:ext>
                </a:extLst>
              </a:blip>
              <a:srcRect/>
              <a:stretch>
                <a:fillRect/>
              </a:stretch>
            </a:blipFill>
            <a:ln w="38100">
              <a:solidFill>
                <a:schemeClr val="accent1">
                  <a:lumMod val="5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4192439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E01A28-F76B-450D-BB66-100ED0B06265}"/>
              </a:ext>
            </a:extLst>
          </p:cNvPr>
          <p:cNvSpPr>
            <a:spLocks noGrp="1"/>
          </p:cNvSpPr>
          <p:nvPr>
            <p:ph type="title"/>
          </p:nvPr>
        </p:nvSpPr>
        <p:spPr>
          <a:xfrm>
            <a:off x="606514" y="467958"/>
            <a:ext cx="10515600" cy="983840"/>
          </a:xfrm>
        </p:spPr>
        <p:txBody>
          <a:bodyPr>
            <a:noAutofit/>
          </a:bodyPr>
          <a:lstStyle/>
          <a:p>
            <a:r>
              <a:rPr lang="en-US" dirty="0"/>
              <a:t>Alternative Response</a:t>
            </a:r>
            <a:br>
              <a:rPr lang="en-US" dirty="0"/>
            </a:br>
            <a:r>
              <a:rPr lang="en-US" dirty="0"/>
              <a:t>2025-2026 Strategy</a:t>
            </a:r>
          </a:p>
        </p:txBody>
      </p:sp>
      <p:sp>
        <p:nvSpPr>
          <p:cNvPr id="4" name="Slide Number Placeholder 3">
            <a:extLst>
              <a:ext uri="{FF2B5EF4-FFF2-40B4-BE49-F238E27FC236}">
                <a16:creationId xmlns:a16="http://schemas.microsoft.com/office/drawing/2014/main" id="{29E0B407-A751-47ED-AB3A-142B60E54DA6}"/>
              </a:ext>
            </a:extLst>
          </p:cNvPr>
          <p:cNvSpPr>
            <a:spLocks noGrp="1"/>
          </p:cNvSpPr>
          <p:nvPr>
            <p:ph type="sldNum" sz="quarter" idx="12"/>
          </p:nvPr>
        </p:nvSpPr>
        <p:spPr/>
        <p:txBody>
          <a:bodyPr/>
          <a:lstStyle/>
          <a:p>
            <a:pPr algn="l"/>
            <a:fld id="{B6CADAAC-02B8-4D1A-A7FE-45971F5C1351}" type="slidenum">
              <a:rPr lang="en-US" smtClean="0"/>
              <a:pPr algn="l"/>
              <a:t>7</a:t>
            </a:fld>
            <a:endParaRPr lang="en-US"/>
          </a:p>
        </p:txBody>
      </p:sp>
      <p:sp>
        <p:nvSpPr>
          <p:cNvPr id="8" name="Rectangle: Rounded Corners 7">
            <a:extLst>
              <a:ext uri="{FF2B5EF4-FFF2-40B4-BE49-F238E27FC236}">
                <a16:creationId xmlns:a16="http://schemas.microsoft.com/office/drawing/2014/main" id="{98C423A9-C9B6-8E0B-D8D4-EAA6261E983D}"/>
              </a:ext>
            </a:extLst>
          </p:cNvPr>
          <p:cNvSpPr/>
          <p:nvPr/>
        </p:nvSpPr>
        <p:spPr>
          <a:xfrm>
            <a:off x="8414326" y="2024408"/>
            <a:ext cx="3589900" cy="3563068"/>
          </a:xfrm>
          <a:prstGeom prst="roundRect">
            <a:avLst/>
          </a:prstGeom>
          <a:noFill/>
          <a:ln w="28575">
            <a:solidFill>
              <a:schemeClr val="accent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b="1" dirty="0">
                <a:solidFill>
                  <a:schemeClr val="tx2"/>
                </a:solidFill>
                <a:latin typeface="Segoe UI" panose="020B0502040204020203" pitchFamily="34" charset="0"/>
                <a:cs typeface="Segoe UI" panose="020B0502040204020203" pitchFamily="34" charset="0"/>
              </a:rPr>
              <a:t>Changes in 2025-2026  </a:t>
            </a:r>
          </a:p>
          <a:p>
            <a:pPr lvl="1" indent="-285750">
              <a:buFont typeface="Arial" panose="020B0604020202020204" pitchFamily="34" charset="0"/>
              <a:buChar char="•"/>
            </a:pPr>
            <a:r>
              <a:rPr lang="en-US" sz="1600" i="0" u="none" strike="noStrike" dirty="0">
                <a:solidFill>
                  <a:schemeClr val="tx2"/>
                </a:solidFill>
                <a:effectLst/>
                <a:latin typeface="Segoe UI" panose="020B0502040204020203" pitchFamily="34" charset="0"/>
                <a:cs typeface="Segoe UI" panose="020B0502040204020203" pitchFamily="34" charset="0"/>
              </a:rPr>
              <a:t>Hold vacant two positions for the HOPE team and five Community Service Officers</a:t>
            </a:r>
          </a:p>
          <a:p>
            <a:r>
              <a:rPr lang="en-US" b="1" dirty="0">
                <a:solidFill>
                  <a:schemeClr val="tx2"/>
                </a:solidFill>
                <a:latin typeface="Segoe UI" panose="020B0502040204020203" pitchFamily="34" charset="0"/>
                <a:cs typeface="Segoe UI" panose="020B0502040204020203" pitchFamily="34" charset="0"/>
              </a:rPr>
              <a:t>Approach in 2025-2026 </a:t>
            </a:r>
          </a:p>
          <a:p>
            <a:pPr lvl="1" indent="-285750">
              <a:buFont typeface="Arial" panose="020B0604020202020204" pitchFamily="34" charset="0"/>
              <a:buChar char="•"/>
            </a:pPr>
            <a:r>
              <a:rPr lang="en-US" sz="1600" dirty="0">
                <a:solidFill>
                  <a:schemeClr val="tx2"/>
                </a:solidFill>
                <a:latin typeface="Segoe UI" panose="020B0502040204020203" pitchFamily="34" charset="0"/>
                <a:cs typeface="Segoe UI" panose="020B0502040204020203" pitchFamily="34" charset="0"/>
              </a:rPr>
              <a:t>F</a:t>
            </a:r>
            <a:r>
              <a:rPr lang="en-US" sz="1600" i="0" u="none" strike="noStrike" dirty="0">
                <a:solidFill>
                  <a:schemeClr val="tx2"/>
                </a:solidFill>
                <a:effectLst/>
                <a:latin typeface="Segoe UI" panose="020B0502040204020203" pitchFamily="34" charset="0"/>
                <a:cs typeface="Segoe UI" panose="020B0502040204020203" pitchFamily="34" charset="0"/>
              </a:rPr>
              <a:t>ocus on consistent staffing and building and refining patient care documentation and personnel time tracking programs</a:t>
            </a:r>
          </a:p>
          <a:p>
            <a:pPr lvl="1" indent="-285750">
              <a:buFont typeface="Arial" panose="020B0604020202020204" pitchFamily="34" charset="0"/>
              <a:buChar char="•"/>
            </a:pPr>
            <a:r>
              <a:rPr lang="en-US" sz="1600" b="1" dirty="0">
                <a:solidFill>
                  <a:schemeClr val="tx2"/>
                </a:solidFill>
                <a:latin typeface="Segoe UI" panose="020B0502040204020203" pitchFamily="34" charset="0"/>
                <a:cs typeface="Segoe UI" panose="020B0502040204020203" pitchFamily="34" charset="0"/>
              </a:rPr>
              <a:t>R</a:t>
            </a:r>
            <a:r>
              <a:rPr lang="en-US" sz="1600" b="1" i="0" u="none" strike="noStrike" dirty="0">
                <a:solidFill>
                  <a:schemeClr val="tx2"/>
                </a:solidFill>
                <a:effectLst/>
                <a:latin typeface="Segoe UI" panose="020B0502040204020203" pitchFamily="34" charset="0"/>
                <a:cs typeface="Segoe UI" panose="020B0502040204020203" pitchFamily="34" charset="0"/>
              </a:rPr>
              <a:t>eview the efficacy and service delivery model of the CSO program</a:t>
            </a:r>
            <a:endParaRPr lang="en-US" b="1" dirty="0">
              <a:solidFill>
                <a:schemeClr val="tx2"/>
              </a:solidFill>
              <a:latin typeface="Segoe UI" panose="020B0502040204020203" pitchFamily="34" charset="0"/>
              <a:cs typeface="Segoe UI" panose="020B0502040204020203" pitchFamily="34" charset="0"/>
            </a:endParaRPr>
          </a:p>
        </p:txBody>
      </p:sp>
      <p:sp>
        <p:nvSpPr>
          <p:cNvPr id="10" name="AutoShape 2" descr="Users with solid fill">
            <a:extLst>
              <a:ext uri="{FF2B5EF4-FFF2-40B4-BE49-F238E27FC236}">
                <a16:creationId xmlns:a16="http://schemas.microsoft.com/office/drawing/2014/main" id="{E5BEB902-659A-C578-AD00-87C140066D0F}"/>
              </a:ext>
            </a:extLst>
          </p:cNvPr>
          <p:cNvSpPr>
            <a:spLocks noChangeAspect="1" noChangeArrowheads="1"/>
          </p:cNvSpPr>
          <p:nvPr/>
        </p:nvSpPr>
        <p:spPr bwMode="auto">
          <a:xfrm>
            <a:off x="304222" y="16202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3" descr="Ambulance with solid fill">
            <a:extLst>
              <a:ext uri="{FF2B5EF4-FFF2-40B4-BE49-F238E27FC236}">
                <a16:creationId xmlns:a16="http://schemas.microsoft.com/office/drawing/2014/main" id="{C56819B9-A930-DA37-1051-4EEF88F54498}"/>
              </a:ext>
            </a:extLst>
          </p:cNvPr>
          <p:cNvSpPr>
            <a:spLocks noChangeAspect="1" noChangeArrowheads="1"/>
          </p:cNvSpPr>
          <p:nvPr/>
        </p:nvSpPr>
        <p:spPr bwMode="auto">
          <a:xfrm>
            <a:off x="764597" y="16202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Receiver with solid fill">
            <a:extLst>
              <a:ext uri="{FF2B5EF4-FFF2-40B4-BE49-F238E27FC236}">
                <a16:creationId xmlns:a16="http://schemas.microsoft.com/office/drawing/2014/main" id="{5121D25F-4E76-A42A-9FEB-4B6924D6AEC8}"/>
              </a:ext>
            </a:extLst>
          </p:cNvPr>
          <p:cNvSpPr>
            <a:spLocks noChangeAspect="1" noChangeArrowheads="1"/>
          </p:cNvSpPr>
          <p:nvPr/>
        </p:nvSpPr>
        <p:spPr bwMode="auto">
          <a:xfrm>
            <a:off x="1224972" y="16202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 Placeholder 7">
            <a:extLst>
              <a:ext uri="{FF2B5EF4-FFF2-40B4-BE49-F238E27FC236}">
                <a16:creationId xmlns:a16="http://schemas.microsoft.com/office/drawing/2014/main" id="{D2BA3319-4911-F0AE-1915-CB8CBA724888}"/>
              </a:ext>
            </a:extLst>
          </p:cNvPr>
          <p:cNvSpPr txBox="1">
            <a:spLocks/>
          </p:cNvSpPr>
          <p:nvPr/>
        </p:nvSpPr>
        <p:spPr>
          <a:xfrm>
            <a:off x="1900038" y="1973738"/>
            <a:ext cx="6514288" cy="3801789"/>
          </a:xfrm>
          <a:prstGeom prst="rect">
            <a:avLst/>
          </a:prstGeom>
        </p:spPr>
        <p:txBody>
          <a:bodyPr vert="horz" lIns="91440" tIns="45720" rIns="91440" bIns="45720" rtlCol="0" anchor="ctr">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tx2"/>
                </a:solidFill>
                <a:latin typeface="Segoe UI" panose="020B0502040204020203" pitchFamily="34" charset="0"/>
                <a:cs typeface="Segoe UI" panose="020B0502040204020203" pitchFamily="34" charset="0"/>
              </a:rPr>
              <a:t>Community Service Officers - </a:t>
            </a:r>
            <a:r>
              <a:rPr lang="en-US" sz="2000" b="1" dirty="0">
                <a:solidFill>
                  <a:schemeClr val="tx2"/>
                </a:solidFill>
                <a:latin typeface="Segoe UI" panose="020B0502040204020203" pitchFamily="34" charset="0"/>
                <a:cs typeface="Segoe UI" panose="020B0502040204020203" pitchFamily="34" charset="0"/>
              </a:rPr>
              <a:t>$3.3M General Fund</a:t>
            </a:r>
            <a:endParaRPr lang="en-GB" sz="2000" b="1" dirty="0">
              <a:solidFill>
                <a:schemeClr val="tx2"/>
              </a:solidFill>
              <a:latin typeface="Segoe UI" panose="020B0502040204020203" pitchFamily="34" charset="0"/>
              <a:cs typeface="Segoe UI" panose="020B0502040204020203" pitchFamily="34" charset="0"/>
            </a:endParaRPr>
          </a:p>
          <a:p>
            <a:r>
              <a:rPr lang="en-GB" sz="2000" dirty="0">
                <a:solidFill>
                  <a:schemeClr val="tx2"/>
                </a:solidFill>
                <a:latin typeface="Segoe UI" panose="020B0502040204020203" pitchFamily="34" charset="0"/>
                <a:cs typeface="Segoe UI" panose="020B0502040204020203" pitchFamily="34" charset="0"/>
              </a:rPr>
              <a:t>Homelessness Outreach (HEAL Team) - </a:t>
            </a:r>
            <a:r>
              <a:rPr lang="en-US" sz="2000" dirty="0">
                <a:solidFill>
                  <a:schemeClr val="tx2"/>
                </a:solidFill>
                <a:latin typeface="Segoe UI" panose="020B0502040204020203" pitchFamily="34" charset="0"/>
                <a:cs typeface="Segoe UI" panose="020B0502040204020203" pitchFamily="34" charset="0"/>
              </a:rPr>
              <a:t>$3.0M Mental Health and Substance Use Disorder Sales Tax and General Fund</a:t>
            </a:r>
          </a:p>
          <a:p>
            <a:r>
              <a:rPr lang="en-GB" sz="2000" dirty="0">
                <a:solidFill>
                  <a:schemeClr val="tx2"/>
                </a:solidFill>
                <a:latin typeface="Segoe UI" panose="020B0502040204020203" pitchFamily="34" charset="0"/>
                <a:cs typeface="Segoe UI" panose="020B0502040204020203" pitchFamily="34" charset="0"/>
              </a:rPr>
              <a:t>Behavioural Health Crisis Response Team (HOPE Team) - </a:t>
            </a:r>
            <a:r>
              <a:rPr lang="en-US" sz="2000" dirty="0">
                <a:solidFill>
                  <a:schemeClr val="tx2"/>
                </a:solidFill>
                <a:latin typeface="Segoe UI" panose="020B0502040204020203" pitchFamily="34" charset="0"/>
                <a:cs typeface="Segoe UI" panose="020B0502040204020203" pitchFamily="34" charset="0"/>
              </a:rPr>
              <a:t>$3.8M Mental Health and Substance Use Disorder Sales Tax and General Fund</a:t>
            </a:r>
          </a:p>
          <a:p>
            <a:r>
              <a:rPr lang="en-GB" sz="2000" dirty="0">
                <a:solidFill>
                  <a:schemeClr val="tx2"/>
                </a:solidFill>
                <a:latin typeface="Segoe UI" panose="020B0502040204020203" pitchFamily="34" charset="0"/>
                <a:cs typeface="Segoe UI" panose="020B0502040204020203" pitchFamily="34" charset="0"/>
              </a:rPr>
              <a:t>Designated Co-Responder </a:t>
            </a:r>
          </a:p>
          <a:p>
            <a:r>
              <a:rPr lang="en-US" sz="2000" dirty="0">
                <a:solidFill>
                  <a:schemeClr val="tx2"/>
                </a:solidFill>
                <a:latin typeface="Segoe UI" panose="020B0502040204020203" pitchFamily="34" charset="0"/>
                <a:cs typeface="Segoe UI" panose="020B0502040204020203" pitchFamily="34" charset="0"/>
              </a:rPr>
              <a:t>Library Services</a:t>
            </a:r>
          </a:p>
        </p:txBody>
      </p:sp>
      <p:sp>
        <p:nvSpPr>
          <p:cNvPr id="17" name="Text Placeholder 7">
            <a:extLst>
              <a:ext uri="{FF2B5EF4-FFF2-40B4-BE49-F238E27FC236}">
                <a16:creationId xmlns:a16="http://schemas.microsoft.com/office/drawing/2014/main" id="{860E47A4-7D5B-477C-017A-255E4623E41D}"/>
              </a:ext>
            </a:extLst>
          </p:cNvPr>
          <p:cNvSpPr txBox="1">
            <a:spLocks/>
          </p:cNvSpPr>
          <p:nvPr/>
        </p:nvSpPr>
        <p:spPr>
          <a:xfrm>
            <a:off x="2496702" y="3794473"/>
            <a:ext cx="5213134" cy="245541"/>
          </a:xfrm>
          <a:prstGeom prst="rect">
            <a:avLst/>
          </a:prstGeom>
        </p:spPr>
        <p:txBody>
          <a:bodyPr vert="horz" lIns="91440" tIns="45720" rIns="91440" bIns="45720" rtlCol="0" anchor="ctr">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600" b="1" dirty="0">
              <a:solidFill>
                <a:schemeClr val="tx1">
                  <a:lumMod val="65000"/>
                  <a:lumOff val="35000"/>
                </a:schemeClr>
              </a:solidFill>
            </a:endParaRPr>
          </a:p>
        </p:txBody>
      </p:sp>
      <p:grpSp>
        <p:nvGrpSpPr>
          <p:cNvPr id="26" name="Group 25">
            <a:extLst>
              <a:ext uri="{FF2B5EF4-FFF2-40B4-BE49-F238E27FC236}">
                <a16:creationId xmlns:a16="http://schemas.microsoft.com/office/drawing/2014/main" id="{9B1C677B-BAAC-DCA8-734D-98EDB3DC0758}"/>
              </a:ext>
            </a:extLst>
          </p:cNvPr>
          <p:cNvGrpSpPr/>
          <p:nvPr/>
        </p:nvGrpSpPr>
        <p:grpSpPr>
          <a:xfrm>
            <a:off x="136836" y="1992295"/>
            <a:ext cx="1088136" cy="1088136"/>
            <a:chOff x="5105714" y="2071687"/>
            <a:chExt cx="1369704" cy="1358264"/>
          </a:xfrm>
        </p:grpSpPr>
        <p:sp>
          <p:nvSpPr>
            <p:cNvPr id="15" name="Shape 4502">
              <a:extLst>
                <a:ext uri="{FF2B5EF4-FFF2-40B4-BE49-F238E27FC236}">
                  <a16:creationId xmlns:a16="http://schemas.microsoft.com/office/drawing/2014/main" id="{72E53A52-4B04-EEE5-749C-508BF23D0C77}"/>
                </a:ext>
              </a:extLst>
            </p:cNvPr>
            <p:cNvSpPr/>
            <p:nvPr/>
          </p:nvSpPr>
          <p:spPr>
            <a:xfrm>
              <a:off x="5105714" y="2071687"/>
              <a:ext cx="1369704" cy="1358264"/>
            </a:xfrm>
            <a:prstGeom prst="ellipse">
              <a:avLst/>
            </a:prstGeom>
            <a:solidFill>
              <a:schemeClr val="accent3"/>
            </a:solidFill>
            <a:ln>
              <a:noFill/>
            </a:ln>
          </p:spPr>
          <p:txBody>
            <a:bodyPr lIns="45713" tIns="22850" rIns="45713" bIns="22850" anchor="ctr" anchorCtr="0">
              <a:noAutofit/>
            </a:bodyPr>
            <a:lstStyle/>
            <a:p>
              <a:pPr algn="ctr"/>
              <a:endParaRPr sz="3599">
                <a:solidFill>
                  <a:schemeClr val="lt1"/>
                </a:solidFill>
                <a:latin typeface="Lato"/>
                <a:ea typeface="Lato"/>
                <a:cs typeface="Lato"/>
                <a:sym typeface="Lato"/>
              </a:endParaRPr>
            </a:p>
          </p:txBody>
        </p:sp>
        <p:pic>
          <p:nvPicPr>
            <p:cNvPr id="19" name="Graphic 18" descr="Receiver with solid fill">
              <a:extLst>
                <a:ext uri="{FF2B5EF4-FFF2-40B4-BE49-F238E27FC236}">
                  <a16:creationId xmlns:a16="http://schemas.microsoft.com/office/drawing/2014/main" id="{7E8A31D1-199C-8532-915F-2755868C3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28734" y="2293618"/>
              <a:ext cx="914400" cy="914400"/>
            </a:xfrm>
            <a:prstGeom prst="rect">
              <a:avLst/>
            </a:prstGeom>
          </p:spPr>
        </p:pic>
      </p:grpSp>
      <p:grpSp>
        <p:nvGrpSpPr>
          <p:cNvPr id="27" name="Group 26">
            <a:extLst>
              <a:ext uri="{FF2B5EF4-FFF2-40B4-BE49-F238E27FC236}">
                <a16:creationId xmlns:a16="http://schemas.microsoft.com/office/drawing/2014/main" id="{F0CBCBA1-C2DD-EC63-9F5B-D03AE922E333}"/>
              </a:ext>
            </a:extLst>
          </p:cNvPr>
          <p:cNvGrpSpPr/>
          <p:nvPr/>
        </p:nvGrpSpPr>
        <p:grpSpPr>
          <a:xfrm>
            <a:off x="157018" y="4421755"/>
            <a:ext cx="1088136" cy="1088136"/>
            <a:chOff x="789425" y="2071687"/>
            <a:chExt cx="1369704" cy="1356360"/>
          </a:xfrm>
        </p:grpSpPr>
        <p:sp>
          <p:nvSpPr>
            <p:cNvPr id="13" name="Shape 4500">
              <a:extLst>
                <a:ext uri="{FF2B5EF4-FFF2-40B4-BE49-F238E27FC236}">
                  <a16:creationId xmlns:a16="http://schemas.microsoft.com/office/drawing/2014/main" id="{B2A0D185-AEA5-B790-E443-161A5CC896CA}"/>
                </a:ext>
              </a:extLst>
            </p:cNvPr>
            <p:cNvSpPr/>
            <p:nvPr/>
          </p:nvSpPr>
          <p:spPr>
            <a:xfrm>
              <a:off x="789425" y="2071687"/>
              <a:ext cx="1369704" cy="1356360"/>
            </a:xfrm>
            <a:prstGeom prst="ellipse">
              <a:avLst/>
            </a:prstGeom>
            <a:solidFill>
              <a:schemeClr val="accent1"/>
            </a:solidFill>
            <a:ln>
              <a:noFill/>
            </a:ln>
          </p:spPr>
          <p:txBody>
            <a:bodyPr lIns="45713" tIns="22850" rIns="45713" bIns="22850" anchor="ctr" anchorCtr="0">
              <a:noAutofit/>
            </a:bodyPr>
            <a:lstStyle/>
            <a:p>
              <a:pPr algn="ctr"/>
              <a:endParaRPr sz="3599">
                <a:solidFill>
                  <a:schemeClr val="lt1"/>
                </a:solidFill>
                <a:latin typeface="Lato"/>
                <a:ea typeface="Lato"/>
                <a:cs typeface="Lato"/>
                <a:sym typeface="Lato"/>
              </a:endParaRPr>
            </a:p>
          </p:txBody>
        </p:sp>
        <p:pic>
          <p:nvPicPr>
            <p:cNvPr id="21" name="Graphic 20" descr="Users with solid fill">
              <a:extLst>
                <a:ext uri="{FF2B5EF4-FFF2-40B4-BE49-F238E27FC236}">
                  <a16:creationId xmlns:a16="http://schemas.microsoft.com/office/drawing/2014/main" id="{99C88AB8-A618-3524-4082-6950122CEC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1394" y="2292667"/>
              <a:ext cx="914400" cy="914400"/>
            </a:xfrm>
            <a:prstGeom prst="rect">
              <a:avLst/>
            </a:prstGeom>
          </p:spPr>
        </p:pic>
      </p:grpSp>
      <p:sp>
        <p:nvSpPr>
          <p:cNvPr id="23" name="Text Placeholder 7">
            <a:extLst>
              <a:ext uri="{FF2B5EF4-FFF2-40B4-BE49-F238E27FC236}">
                <a16:creationId xmlns:a16="http://schemas.microsoft.com/office/drawing/2014/main" id="{19D4C456-0847-80E1-43A7-716183F9AB24}"/>
              </a:ext>
            </a:extLst>
          </p:cNvPr>
          <p:cNvSpPr txBox="1">
            <a:spLocks/>
          </p:cNvSpPr>
          <p:nvPr/>
        </p:nvSpPr>
        <p:spPr>
          <a:xfrm>
            <a:off x="6660051" y="3818717"/>
            <a:ext cx="1889832" cy="245541"/>
          </a:xfrm>
          <a:prstGeom prst="rect">
            <a:avLst/>
          </a:prstGeom>
        </p:spPr>
        <p:txBody>
          <a:bodyPr vert="horz" lIns="91440" tIns="45720" rIns="91440" bIns="45720" rtlCol="0" anchor="ctr">
            <a:no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600" b="1" dirty="0">
              <a:solidFill>
                <a:schemeClr val="tx1">
                  <a:lumMod val="65000"/>
                  <a:lumOff val="35000"/>
                </a:schemeClr>
              </a:solidFill>
            </a:endParaRPr>
          </a:p>
        </p:txBody>
      </p:sp>
      <p:grpSp>
        <p:nvGrpSpPr>
          <p:cNvPr id="2" name="Group 1">
            <a:extLst>
              <a:ext uri="{FF2B5EF4-FFF2-40B4-BE49-F238E27FC236}">
                <a16:creationId xmlns:a16="http://schemas.microsoft.com/office/drawing/2014/main" id="{E9F50852-D123-58C1-13F0-92E48E457EF2}"/>
              </a:ext>
            </a:extLst>
          </p:cNvPr>
          <p:cNvGrpSpPr/>
          <p:nvPr/>
        </p:nvGrpSpPr>
        <p:grpSpPr>
          <a:xfrm>
            <a:off x="811901" y="3210180"/>
            <a:ext cx="1088136" cy="1088136"/>
            <a:chOff x="2898660" y="2047443"/>
            <a:chExt cx="1369704" cy="1358264"/>
          </a:xfrm>
        </p:grpSpPr>
        <p:sp>
          <p:nvSpPr>
            <p:cNvPr id="3" name="Shape 4501">
              <a:extLst>
                <a:ext uri="{FF2B5EF4-FFF2-40B4-BE49-F238E27FC236}">
                  <a16:creationId xmlns:a16="http://schemas.microsoft.com/office/drawing/2014/main" id="{D8D7E033-2E17-9D4A-E1A4-EE0F9EE34CF1}"/>
                </a:ext>
              </a:extLst>
            </p:cNvPr>
            <p:cNvSpPr/>
            <p:nvPr/>
          </p:nvSpPr>
          <p:spPr>
            <a:xfrm>
              <a:off x="2898660" y="2047443"/>
              <a:ext cx="1369704" cy="1358264"/>
            </a:xfrm>
            <a:prstGeom prst="ellipse">
              <a:avLst/>
            </a:prstGeom>
            <a:solidFill>
              <a:schemeClr val="accent2"/>
            </a:solidFill>
            <a:ln>
              <a:noFill/>
            </a:ln>
          </p:spPr>
          <p:txBody>
            <a:bodyPr lIns="45713" tIns="22850" rIns="45713" bIns="2285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3599">
                <a:solidFill>
                  <a:schemeClr val="lt1"/>
                </a:solidFill>
                <a:latin typeface="Lato"/>
                <a:ea typeface="Lato"/>
                <a:cs typeface="Lato"/>
                <a:sym typeface="Lato"/>
              </a:endParaRPr>
            </a:p>
          </p:txBody>
        </p:sp>
        <p:pic>
          <p:nvPicPr>
            <p:cNvPr id="6" name="Graphic 19" descr="Care with solid fill">
              <a:extLst>
                <a:ext uri="{FF2B5EF4-FFF2-40B4-BE49-F238E27FC236}">
                  <a16:creationId xmlns:a16="http://schemas.microsoft.com/office/drawing/2014/main" id="{2FC9F841-1C74-9340-6A67-37902F9602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126312" y="2313399"/>
              <a:ext cx="914400" cy="914400"/>
            </a:xfrm>
            <a:prstGeom prst="rect">
              <a:avLst/>
            </a:prstGeom>
          </p:spPr>
        </p:pic>
      </p:grpSp>
    </p:spTree>
    <p:extLst>
      <p:ext uri="{BB962C8B-B14F-4D97-AF65-F5344CB8AC3E}">
        <p14:creationId xmlns:p14="http://schemas.microsoft.com/office/powerpoint/2010/main" val="120538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500"/>
                                        <p:tgtEl>
                                          <p:spTgt spid="1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fade">
                                      <p:cBhvr>
                                        <p:cTn id="16" dur="500"/>
                                        <p:tgtEl>
                                          <p:spTgt spid="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500"/>
                                        <p:tgtEl>
                                          <p:spTgt spid="1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xEl>
                                              <p:pRg st="4" end="4"/>
                                            </p:txEl>
                                          </p:spTgt>
                                        </p:tgtEl>
                                        <p:attrNameLst>
                                          <p:attrName>style.visibility</p:attrName>
                                        </p:attrNameLst>
                                      </p:cBhvr>
                                      <p:to>
                                        <p:strVal val="visible"/>
                                      </p:to>
                                    </p:set>
                                    <p:animEffect transition="in" filter="fade">
                                      <p:cBhvr>
                                        <p:cTn id="26" dur="500"/>
                                        <p:tgtEl>
                                          <p:spTgt spid="16">
                                            <p:txEl>
                                              <p:pRg st="4" end="4"/>
                                            </p:txEl>
                                          </p:spTgt>
                                        </p:tgtEl>
                                      </p:cBhvr>
                                    </p:animEffect>
                                  </p:childTnLst>
                                </p:cTn>
                              </p:par>
                            </p:childTnLst>
                          </p:cTn>
                        </p:par>
                        <p:par>
                          <p:cTn id="27" fill="hold">
                            <p:stCondLst>
                              <p:cond delay="5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fade">
                                      <p:cBhvr>
                                        <p:cTn id="30" dur="500"/>
                                        <p:tgtEl>
                                          <p:spTgt spid="17">
                                            <p:txEl>
                                              <p:pRg st="0" end="0"/>
                                            </p:txEl>
                                          </p:spTgt>
                                        </p:tgtEl>
                                      </p:cBhvr>
                                    </p:animEffect>
                                  </p:childTnLst>
                                </p:cTn>
                              </p:par>
                            </p:childTnLst>
                          </p:cTn>
                        </p:par>
                        <p:par>
                          <p:cTn id="31" fill="hold">
                            <p:stCondLst>
                              <p:cond delay="1000"/>
                            </p:stCondLst>
                            <p:childTnLst>
                              <p:par>
                                <p:cTn id="32" presetID="10" presetClass="entr" presetSubtype="0" fill="hold" grpId="0" nodeType="afterEffect" nodePh="1">
                                  <p:stCondLst>
                                    <p:cond delay="0"/>
                                  </p:stCondLst>
                                  <p:endCondLst>
                                    <p:cond evt="begin" delay="0">
                                      <p:tn val="32"/>
                                    </p:cond>
                                  </p:end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fade">
                                      <p:cBhvr>
                                        <p:cTn id="34"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P spid="2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5200"/>
              <a:t>Budget Calendar</a:t>
            </a:r>
          </a:p>
        </p:txBody>
      </p:sp>
      <p:sp>
        <p:nvSpPr>
          <p:cNvPr id="5" name="Slide Number Placeholder 3">
            <a:extLst>
              <a:ext uri="{FF2B5EF4-FFF2-40B4-BE49-F238E27FC236}">
                <a16:creationId xmlns:a16="http://schemas.microsoft.com/office/drawing/2014/main" id="{6C6955B2-DA31-44D3-8EA3-E86450D6EE7A}"/>
              </a:ext>
            </a:extLst>
          </p:cNvPr>
          <p:cNvSpPr>
            <a:spLocks noGrp="1"/>
          </p:cNvSpPr>
          <p:nvPr>
            <p:ph type="sldNum" sz="quarter" idx="12"/>
          </p:nvPr>
        </p:nvSpPr>
        <p:spPr/>
        <p:txBody>
          <a:bodyPr vert="horz" lIns="91440" tIns="45720" rIns="91440" bIns="45720" rtlCol="0">
            <a:normAutofit/>
          </a:bodyPr>
          <a:lstStyle/>
          <a:p>
            <a:pPr>
              <a:spcAft>
                <a:spcPts val="600"/>
              </a:spcAft>
            </a:pPr>
            <a:fld id="{B6CADAAC-02B8-4D1A-A7FE-45971F5C1351}" type="slidenum">
              <a:rPr lang="en-US">
                <a:latin typeface="Segoe UI Semibold" panose="020B0702040204020203" pitchFamily="34" charset="0"/>
                <a:cs typeface="Segoe UI Semibold" panose="020B0702040204020203" pitchFamily="34" charset="0"/>
              </a:rPr>
              <a:pPr>
                <a:spcAft>
                  <a:spcPts val="600"/>
                </a:spcAft>
              </a:pPr>
              <a:t>8</a:t>
            </a:fld>
            <a:endParaRPr lang="en-US">
              <a:latin typeface="Segoe UI Semibold" panose="020B0702040204020203" pitchFamily="34" charset="0"/>
              <a:cs typeface="Segoe UI Semibold" panose="020B0702040204020203" pitchFamily="34" charset="0"/>
            </a:endParaRPr>
          </a:p>
        </p:txBody>
      </p:sp>
      <p:graphicFrame>
        <p:nvGraphicFramePr>
          <p:cNvPr id="21" name="Diagram 7">
            <a:extLst>
              <a:ext uri="{FF2B5EF4-FFF2-40B4-BE49-F238E27FC236}">
                <a16:creationId xmlns:a16="http://schemas.microsoft.com/office/drawing/2014/main" id="{FD0C0CA7-42A4-5CE9-16A0-946E5A69A2F0}"/>
              </a:ext>
            </a:extLst>
          </p:cNvPr>
          <p:cNvGraphicFramePr/>
          <p:nvPr>
            <p:extLst>
              <p:ext uri="{D42A27DB-BD31-4B8C-83A1-F6EECF244321}">
                <p14:modId xmlns:p14="http://schemas.microsoft.com/office/powerpoint/2010/main" val="16419985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380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2095-2ED3-46D9-86D9-68C89C2F5B22}"/>
              </a:ext>
            </a:extLst>
          </p:cNvPr>
          <p:cNvSpPr>
            <a:spLocks noGrp="1"/>
          </p:cNvSpPr>
          <p:nvPr>
            <p:ph type="ctrTitle"/>
          </p:nvPr>
        </p:nvSpPr>
        <p:spPr/>
        <p:txBody>
          <a:bodyPr/>
          <a:lstStyle/>
          <a:p>
            <a:r>
              <a:rPr lang="en-US" b="0" dirty="0">
                <a:latin typeface="Segoe UI Black"/>
                <a:ea typeface="Segoe UI Black"/>
                <a:cs typeface="Arial"/>
              </a:rPr>
              <a:t>2025-2026 Tacoma Police Department Proposed Budget</a:t>
            </a:r>
          </a:p>
        </p:txBody>
      </p:sp>
      <p:sp>
        <p:nvSpPr>
          <p:cNvPr id="3" name="Subtitle 2">
            <a:extLst>
              <a:ext uri="{FF2B5EF4-FFF2-40B4-BE49-F238E27FC236}">
                <a16:creationId xmlns:a16="http://schemas.microsoft.com/office/drawing/2014/main" id="{17F30A34-99E8-4059-8B77-4F603974C6CB}"/>
              </a:ext>
            </a:extLst>
          </p:cNvPr>
          <p:cNvSpPr>
            <a:spLocks noGrp="1"/>
          </p:cNvSpPr>
          <p:nvPr>
            <p:ph type="subTitle" idx="1"/>
          </p:nvPr>
        </p:nvSpPr>
        <p:spPr/>
        <p:txBody>
          <a:bodyPr vert="horz" lIns="91440" tIns="45720" rIns="91440" bIns="45720" rtlCol="0" anchor="t">
            <a:normAutofit/>
          </a:bodyPr>
          <a:lstStyle/>
          <a:p>
            <a:r>
              <a:rPr lang="en-US" b="1" dirty="0">
                <a:latin typeface="Segoe UI Black"/>
                <a:ea typeface="Segoe UI Black"/>
              </a:rPr>
              <a:t>October </a:t>
            </a:r>
            <a:r>
              <a:rPr lang="en-US" dirty="0">
                <a:latin typeface="Segoe UI Black"/>
                <a:ea typeface="Segoe UI Black"/>
              </a:rPr>
              <a:t>2024</a:t>
            </a:r>
          </a:p>
        </p:txBody>
      </p:sp>
    </p:spTree>
    <p:extLst>
      <p:ext uri="{BB962C8B-B14F-4D97-AF65-F5344CB8AC3E}">
        <p14:creationId xmlns:p14="http://schemas.microsoft.com/office/powerpoint/2010/main" val="1132925452"/>
      </p:ext>
    </p:extLst>
  </p:cSld>
  <p:clrMapOvr>
    <a:masterClrMapping/>
  </p:clrMapOvr>
</p:sld>
</file>

<file path=ppt/theme/theme1.xml><?xml version="1.0" encoding="utf-8"?>
<a:theme xmlns:a="http://schemas.openxmlformats.org/drawingml/2006/main" name="1_Office Theme">
  <a:themeElements>
    <a:clrScheme name="Budget 20252026">
      <a:dk1>
        <a:srgbClr val="152E4A"/>
      </a:dk1>
      <a:lt1>
        <a:sysClr val="window" lastClr="FFFFFF"/>
      </a:lt1>
      <a:dk2>
        <a:srgbClr val="152E4A"/>
      </a:dk2>
      <a:lt2>
        <a:srgbClr val="DCD9D5"/>
      </a:lt2>
      <a:accent1>
        <a:srgbClr val="4A82D3"/>
      </a:accent1>
      <a:accent2>
        <a:srgbClr val="E57563"/>
      </a:accent2>
      <a:accent3>
        <a:srgbClr val="F29E22"/>
      </a:accent3>
      <a:accent4>
        <a:srgbClr val="C8CACA"/>
      </a:accent4>
      <a:accent5>
        <a:srgbClr val="0CA475"/>
      </a:accent5>
      <a:accent6>
        <a:srgbClr val="44546A"/>
      </a:accent6>
      <a:hlink>
        <a:srgbClr val="152E4A"/>
      </a:hlink>
      <a:folHlink>
        <a:srgbClr val="E57563"/>
      </a:folHlink>
    </a:clrScheme>
    <a:fontScheme name="Actual 2023-2024 OMB">
      <a:majorFont>
        <a:latin typeface="Segoe UI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73E16F641FCF4F8EE31DE52EC525AC" ma:contentTypeVersion="21" ma:contentTypeDescription="Create a new document." ma:contentTypeScope="" ma:versionID="94e0f49d2bab3e5368855d71ca681839">
  <xsd:schema xmlns:xsd="http://www.w3.org/2001/XMLSchema" xmlns:xs="http://www.w3.org/2001/XMLSchema" xmlns:p="http://schemas.microsoft.com/office/2006/metadata/properties" xmlns:ns2="3b0016a9-b6e1-4b92-a611-0d1a5f013792" xmlns:ns3="e736b304-577e-4301-a68f-8ce5d5e0d89b" xmlns:ns4="216ec0fe-1200-4bc3-9911-f486878172c3" targetNamespace="http://schemas.microsoft.com/office/2006/metadata/properties" ma:root="true" ma:fieldsID="14d37d4ee3ac25f48c51f20e6b0e4843" ns2:_="" ns3:_="" ns4:_="">
    <xsd:import namespace="3b0016a9-b6e1-4b92-a611-0d1a5f013792"/>
    <xsd:import namespace="e736b304-577e-4301-a68f-8ce5d5e0d89b"/>
    <xsd:import namespace="216ec0fe-1200-4bc3-9911-f486878172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Biennium"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Department" minOccurs="0"/>
                <xsd:element ref="ns2:Process" minOccurs="0"/>
                <xsd:element ref="ns2:Division" minOccurs="0"/>
                <xsd:element ref="ns2:MediaLengthInSeconds" minOccurs="0"/>
                <xsd:element ref="ns2:CFPCategory" minOccurs="0"/>
                <xsd:element ref="ns2:lcf76f155ced4ddcb4097134ff3c332f" minOccurs="0"/>
                <xsd:element ref="ns4:TaxCatchAll" minOccurs="0"/>
                <xsd:element ref="ns2:MediaServiceObjectDetectorVersions" minOccurs="0"/>
                <xsd:element ref="ns2:CrossDepartment"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16a9-b6e1-4b92-a611-0d1a5f013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Biennium" ma:index="12" nillable="true" ma:displayName="Biennium" ma:default="2025-2026" ma:format="RadioButtons" ma:internalName="Biennium">
      <xsd:simpleType>
        <xsd:restriction base="dms:Choice">
          <xsd:enumeration value="2019-2020"/>
          <xsd:enumeration value="2021-2022"/>
          <xsd:enumeration value="2023-2024"/>
          <xsd:enumeration value="2025-2026"/>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epartment" ma:index="18" nillable="true" ma:displayName="Department" ma:internalName="Department">
      <xsd:complexType>
        <xsd:complexContent>
          <xsd:extension base="dms:MultiChoice">
            <xsd:sequence>
              <xsd:element name="Value" maxOccurs="unbounded" minOccurs="0" nillable="true">
                <xsd:simpleType>
                  <xsd:restriction base="dms:Choice">
                    <xsd:enumeration value="City Attorney's Office"/>
                    <xsd:enumeration value="City Council"/>
                    <xsd:enumeration value="City Manager's Office"/>
                    <xsd:enumeration value="Community &amp; Economic Development"/>
                    <xsd:enumeration value="Environmental Services"/>
                    <xsd:enumeration value="Finance"/>
                    <xsd:enumeration value="Fire"/>
                    <xsd:enumeration value="Hearing Examiner"/>
                    <xsd:enumeration value="Human Resources"/>
                    <xsd:enumeration value="Information Technology"/>
                    <xsd:enumeration value="Library"/>
                    <xsd:enumeration value="Municipal Court"/>
                    <xsd:enumeration value="Neighborhood &amp; Community Services"/>
                    <xsd:enumeration value="Non-Departmental"/>
                    <xsd:enumeration value="Planning &amp; Development Services"/>
                    <xsd:enumeration value="Police"/>
                    <xsd:enumeration value="Public Works"/>
                    <xsd:enumeration value="Retirement"/>
                    <xsd:enumeration value="Tacoma Public Utilities"/>
                    <xsd:enumeration value="Tacoma Venues &amp; Events"/>
                    <xsd:enumeration value="Other"/>
                    <xsd:enumeration value="All"/>
                  </xsd:restriction>
                </xsd:simpleType>
              </xsd:element>
            </xsd:sequence>
          </xsd:extension>
        </xsd:complexContent>
      </xsd:complexType>
    </xsd:element>
    <xsd:element name="Process" ma:index="19" nillable="true" ma:displayName="Process" ma:format="Dropdown" ma:internalName="Process">
      <xsd:simpleType>
        <xsd:restriction base="dms:Choice">
          <xsd:enumeration value="Ad Hoc"/>
          <xsd:enumeration value="Biennium-End"/>
          <xsd:enumeration value="Budget Development"/>
          <xsd:enumeration value="Capital (TIP &amp; CFP)"/>
          <xsd:enumeration value="Carryover"/>
          <xsd:enumeration value="Mid-Biennium Modification"/>
          <xsd:enumeration value="Reappropriation"/>
        </xsd:restriction>
      </xsd:simpleType>
    </xsd:element>
    <xsd:element name="Division" ma:index="20" nillable="true" ma:displayName="Division" ma:format="Dropdown" ma:internalName="Division">
      <xsd:simpleType>
        <xsd:restriction base="dms:Choice">
          <xsd:enumeration value="City Manager's Office"/>
          <xsd:enumeration value="Office of Equity &amp; Human Rights"/>
          <xsd:enumeration value="Office of Health &amp; Safety"/>
          <xsd:enumeration value="Media &amp; Communications Office"/>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CFPCategory" ma:index="22" nillable="true" ma:displayName="CFP Category" ma:format="Dropdown" ma:internalName="CFPCategory">
      <xsd:simpleType>
        <xsd:restriction base="dms:Choice">
          <xsd:enumeration value="Community Development"/>
          <xsd:enumeration value="Cultural Facilities"/>
          <xsd:enumeration value="GG Muni Facilities"/>
          <xsd:enumeration value="Libraries"/>
          <xsd:enumeration value="LIDs"/>
          <xsd:enumeration value="Parks &amp; Open Space"/>
          <xsd:enumeration value="Police"/>
          <xsd:enumeration value="Fire"/>
          <xsd:enumeration value="Solid Waste"/>
          <xsd:enumeration value="Stormwater"/>
          <xsd:enumeration value="Wastewater"/>
          <xsd:enumeration value="Power"/>
          <xsd:enumeration value="Rail"/>
          <xsd:enumeration value="Water"/>
          <xsd:enumeration value="Transportation"/>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9aebaa3-270b-4a77-b589-d12dc3cc14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CrossDepartment" ma:index="27" nillable="true" ma:displayName="Cross Department " ma:format="Dropdown" ma:internalName="CrossDepartment">
      <xsd:simpleType>
        <xsd:restriction base="dms:Text">
          <xsd:maxLength value="255"/>
        </xsd:restriction>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36b304-577e-4301-a68f-8ce5d5e0d89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6ec0fe-1200-4bc3-9911-f486878172c3"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e38a3a14-f1b2-446d-836a-fccd27a5587f}" ma:internalName="TaxCatchAll" ma:showField="CatchAllData" ma:web="e736b304-577e-4301-a68f-8ce5d5e0d8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cess xmlns="3b0016a9-b6e1-4b92-a611-0d1a5f013792" xsi:nil="true"/>
    <TaxCatchAll xmlns="216ec0fe-1200-4bc3-9911-f486878172c3" xsi:nil="true"/>
    <CrossDepartment xmlns="3b0016a9-b6e1-4b92-a611-0d1a5f013792" xsi:nil="true"/>
    <Department xmlns="3b0016a9-b6e1-4b92-a611-0d1a5f013792" xsi:nil="true"/>
    <Biennium xmlns="3b0016a9-b6e1-4b92-a611-0d1a5f013792">2025-2026</Biennium>
    <lcf76f155ced4ddcb4097134ff3c332f xmlns="3b0016a9-b6e1-4b92-a611-0d1a5f013792">
      <Terms xmlns="http://schemas.microsoft.com/office/infopath/2007/PartnerControls"/>
    </lcf76f155ced4ddcb4097134ff3c332f>
    <CFPCategory xmlns="3b0016a9-b6e1-4b92-a611-0d1a5f013792" xsi:nil="true"/>
    <Division xmlns="3b0016a9-b6e1-4b92-a611-0d1a5f013792" xsi:nil="true"/>
  </documentManagement>
</p:properties>
</file>

<file path=customXml/itemProps1.xml><?xml version="1.0" encoding="utf-8"?>
<ds:datastoreItem xmlns:ds="http://schemas.openxmlformats.org/officeDocument/2006/customXml" ds:itemID="{FC2F8652-0907-4504-BC91-C49ED897247F}">
  <ds:schemaRefs>
    <ds:schemaRef ds:uri="216ec0fe-1200-4bc3-9911-f486878172c3"/>
    <ds:schemaRef ds:uri="3b0016a9-b6e1-4b92-a611-0d1a5f013792"/>
    <ds:schemaRef ds:uri="e736b304-577e-4301-a68f-8ce5d5e0d8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D56022D-F0C7-4979-9A14-EF965635F438}">
  <ds:schemaRefs>
    <ds:schemaRef ds:uri="http://schemas.microsoft.com/sharepoint/v3/contenttype/forms"/>
  </ds:schemaRefs>
</ds:datastoreItem>
</file>

<file path=customXml/itemProps3.xml><?xml version="1.0" encoding="utf-8"?>
<ds:datastoreItem xmlns:ds="http://schemas.openxmlformats.org/officeDocument/2006/customXml" ds:itemID="{9928DE76-EADB-4492-8A59-F49CB64E869A}">
  <ds:schemaRefs>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 ds:uri="e736b304-577e-4301-a68f-8ce5d5e0d89b"/>
    <ds:schemaRef ds:uri="http://schemas.openxmlformats.org/package/2006/metadata/core-properties"/>
    <ds:schemaRef ds:uri="3b0016a9-b6e1-4b92-a611-0d1a5f013792"/>
    <ds:schemaRef ds:uri="216ec0fe-1200-4bc3-9911-f486878172c3"/>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102</TotalTime>
  <Words>11500</Words>
  <Application>Microsoft Office PowerPoint</Application>
  <PresentationFormat>Widescreen</PresentationFormat>
  <Paragraphs>919</Paragraphs>
  <Slides>31</Slides>
  <Notes>31</Notes>
  <HiddenSlides>22</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1_Office Theme</vt:lpstr>
      <vt:lpstr>2025-2026 Tacoma Police Department Proposed Budget</vt:lpstr>
      <vt:lpstr>Community Feedback</vt:lpstr>
      <vt:lpstr>2025-2026 Proposed by Funding ($4.7B) </vt:lpstr>
      <vt:lpstr>PowerPoint Presentation</vt:lpstr>
      <vt:lpstr>Tacoma Police Financial Overview</vt:lpstr>
      <vt:lpstr>PowerPoint Presentation</vt:lpstr>
      <vt:lpstr>Alternative Response 2025-2026 Strategy</vt:lpstr>
      <vt:lpstr>Budget Calendar</vt:lpstr>
      <vt:lpstr>2025-2026 Tacoma Police Department Proposed Budget</vt:lpstr>
      <vt:lpstr>2025-2026 Expenses by Priority ($4.7B) </vt:lpstr>
      <vt:lpstr>Council Priorities</vt:lpstr>
      <vt:lpstr>Budgeting Process</vt:lpstr>
      <vt:lpstr>2025-2026 Proposed General Fund Expenses by Priority ($641M)</vt:lpstr>
      <vt:lpstr>2025-2026 Proposed General Fund Revenues ($641M)</vt:lpstr>
      <vt:lpstr>2025-2026 Proposed General Fund Expenses by Category ($641M)</vt:lpstr>
      <vt:lpstr>General Fund Structural Gap in  2025-2026</vt:lpstr>
      <vt:lpstr>2025-2026 Reserves</vt:lpstr>
      <vt:lpstr>Economic Response</vt:lpstr>
      <vt:lpstr>Closing the $24M Biennial Gap – Expense Reductions </vt:lpstr>
      <vt:lpstr>Revenue</vt:lpstr>
      <vt:lpstr>Expense Increases </vt:lpstr>
      <vt:lpstr>Fee and Utility Rate Recommendations</vt:lpstr>
      <vt:lpstr>Highlights</vt:lpstr>
      <vt:lpstr>PowerPoint Presentation</vt:lpstr>
      <vt:lpstr>Total Funding: $93.8M General Fund $16.6M</vt:lpstr>
      <vt:lpstr>PowerPoint Presentation</vt:lpstr>
      <vt:lpstr>PowerPoint Presentation</vt:lpstr>
      <vt:lpstr>2025-2026 Budget - Operational Capacity  </vt:lpstr>
      <vt:lpstr>Sales Tax 10.3% 2024 Rate</vt:lpstr>
      <vt:lpstr>Property Tax $11.10 per $1,000 Accessed Value 2024</vt:lpstr>
      <vt:lpstr>Revenue Strategy  </vt:lpstr>
    </vt:vector>
  </TitlesOfParts>
  <Company>City of Tacoma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Johnston, Katie</dc:creator>
  <cp:lastModifiedBy>Keskey, Sophia</cp:lastModifiedBy>
  <cp:revision>93</cp:revision>
  <cp:lastPrinted>2024-10-01T17:53:08Z</cp:lastPrinted>
  <dcterms:created xsi:type="dcterms:W3CDTF">2024-08-25T22:01:56Z</dcterms:created>
  <dcterms:modified xsi:type="dcterms:W3CDTF">2024-10-11T00:47:57Z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0x0101007E73E16F641FCF4F8EE31DE52EC525AC</vt:lpwstr>
  </property>
  <property fmtid="{D5CDD505-2E9C-101B-9397-08002B2CF9AE}" pid="3" name="MediaServiceImageTags">
    <vt:lpwstr/>
  </property>
</Properties>
</file>